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57" r:id="rId3"/>
    <p:sldId id="288" r:id="rId4"/>
    <p:sldId id="289" r:id="rId5"/>
    <p:sldId id="261" r:id="rId6"/>
    <p:sldId id="264" r:id="rId7"/>
    <p:sldId id="265" r:id="rId8"/>
    <p:sldId id="259" r:id="rId9"/>
    <p:sldId id="258" r:id="rId10"/>
    <p:sldId id="260" r:id="rId11"/>
    <p:sldId id="279" r:id="rId12"/>
    <p:sldId id="263" r:id="rId13"/>
    <p:sldId id="266" r:id="rId14"/>
    <p:sldId id="267" r:id="rId15"/>
    <p:sldId id="268" r:id="rId16"/>
    <p:sldId id="280" r:id="rId17"/>
    <p:sldId id="269" r:id="rId18"/>
    <p:sldId id="281" r:id="rId19"/>
    <p:sldId id="270" r:id="rId20"/>
    <p:sldId id="271" r:id="rId21"/>
    <p:sldId id="272" r:id="rId22"/>
    <p:sldId id="273" r:id="rId23"/>
    <p:sldId id="282" r:id="rId24"/>
    <p:sldId id="286" r:id="rId25"/>
    <p:sldId id="274" r:id="rId26"/>
    <p:sldId id="276" r:id="rId27"/>
    <p:sldId id="283" r:id="rId28"/>
    <p:sldId id="287" r:id="rId29"/>
    <p:sldId id="29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792" autoAdjust="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C814B-2041-449A-BA80-4E0AED123898}" type="datetimeFigureOut">
              <a:rPr lang="en-US" smtClean="0"/>
              <a:t>8/10/2020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3B48E-2E5B-4856-BF49-A74106DBD906}" type="slidenum">
              <a:rPr lang="en-US" smtClean="0"/>
              <a:t>‹#›</a:t>
            </a:fld>
            <a:endParaRPr lang="en-US"/>
          </a:p>
        </p:txBody>
      </p:sp>
    </p:spTree>
    <p:extLst>
      <p:ext uri="{BB962C8B-B14F-4D97-AF65-F5344CB8AC3E}">
        <p14:creationId xmlns:p14="http://schemas.microsoft.com/office/powerpoint/2010/main" val="2466464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1</a:t>
            </a:fld>
            <a:endParaRPr lang="en-US"/>
          </a:p>
        </p:txBody>
      </p:sp>
    </p:spTree>
    <p:extLst>
      <p:ext uri="{BB962C8B-B14F-4D97-AF65-F5344CB8AC3E}">
        <p14:creationId xmlns:p14="http://schemas.microsoft.com/office/powerpoint/2010/main" val="388079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mass of the air column = </a:t>
            </a:r>
            <a:r>
              <a:rPr lang="en-US" sz="1200" dirty="0">
                <a:latin typeface="Times New Roman" panose="02020603050405020304" pitchFamily="18" charset="0"/>
                <a:cs typeface="Times New Roman" panose="02020603050405020304" pitchFamily="18" charset="0"/>
                <a:sym typeface="Symbol" panose="05050102010706020507" pitchFamily="18" charset="2"/>
              </a:rPr>
              <a:t>SL , The pressure change p = -</a:t>
            </a:r>
            <a:r>
              <a:rPr lang="en-US" sz="1200" dirty="0" err="1">
                <a:latin typeface="Times New Roman" panose="02020603050405020304" pitchFamily="18" charset="0"/>
                <a:cs typeface="Times New Roman" panose="02020603050405020304" pitchFamily="18" charset="0"/>
                <a:sym typeface="Symbol" panose="05050102010706020507" pitchFamily="18" charset="2"/>
              </a:rPr>
              <a:t>PSx</a:t>
            </a:r>
            <a:r>
              <a:rPr lang="en-US" sz="1200" dirty="0">
                <a:latin typeface="Times New Roman" panose="02020603050405020304" pitchFamily="18" charset="0"/>
                <a:cs typeface="Times New Roman" panose="02020603050405020304" pitchFamily="18" charset="0"/>
                <a:sym typeface="Symbol" panose="05050102010706020507" pitchFamily="18" charset="2"/>
              </a:rPr>
              <a:t>/V. (S = cross sectional area)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sym typeface="Symbol" panose="05050102010706020507" pitchFamily="18" charset="2"/>
              </a:rPr>
              <a:t>The stiffness</a:t>
            </a:r>
            <a:r>
              <a:rPr lang="en-US" sz="1200" baseline="0" dirty="0">
                <a:latin typeface="Times New Roman" panose="02020603050405020304" pitchFamily="18" charset="0"/>
                <a:cs typeface="Times New Roman" panose="02020603050405020304" pitchFamily="18" charset="0"/>
                <a:sym typeface="Symbol" panose="05050102010706020507" pitchFamily="18" charset="2"/>
              </a:rPr>
              <a:t> of the system  P</a:t>
            </a:r>
            <a:r>
              <a:rPr lang="en-US" sz="1200" baseline="-25000" dirty="0">
                <a:latin typeface="Times New Roman" panose="02020603050405020304" pitchFamily="18" charset="0"/>
                <a:cs typeface="Times New Roman" panose="02020603050405020304" pitchFamily="18" charset="0"/>
                <a:sym typeface="Symbol" panose="05050102010706020507" pitchFamily="18" charset="2"/>
              </a:rPr>
              <a:t>A</a:t>
            </a:r>
            <a:r>
              <a:rPr lang="en-US" sz="1200" baseline="0" dirty="0">
                <a:latin typeface="Times New Roman" panose="02020603050405020304" pitchFamily="18" charset="0"/>
                <a:cs typeface="Times New Roman" panose="02020603050405020304" pitchFamily="18" charset="0"/>
                <a:sym typeface="Symbol" panose="05050102010706020507" pitchFamily="18" charset="2"/>
              </a:rPr>
              <a:t>S^2/V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err="1">
                <a:latin typeface="Times New Roman" panose="02020603050405020304" pitchFamily="18" charset="0"/>
                <a:cs typeface="Times New Roman" panose="02020603050405020304" pitchFamily="18" charset="0"/>
                <a:sym typeface="Symbol" panose="05050102010706020507" pitchFamily="18" charset="2"/>
              </a:rPr>
              <a:t>dE</a:t>
            </a:r>
            <a:r>
              <a:rPr lang="en-US" sz="1200" baseline="0" dirty="0">
                <a:latin typeface="Times New Roman" panose="02020603050405020304" pitchFamily="18" charset="0"/>
                <a:cs typeface="Times New Roman" panose="02020603050405020304" pitchFamily="18" charset="0"/>
                <a:sym typeface="Symbol" panose="05050102010706020507" pitchFamily="18" charset="2"/>
              </a:rPr>
              <a:t>/dt =0 = d/dt(1/2  SL v^2 + ½  PS^2/v x^2)  This then can be written as the equation of motion found in the Helmholtz resonator.</a:t>
            </a:r>
            <a:endParaRPr lang="en-US" sz="1200" dirty="0">
              <a:latin typeface="Times New Roman" panose="02020603050405020304" pitchFamily="18" charset="0"/>
              <a:cs typeface="Times New Roman" panose="02020603050405020304" pitchFamily="18" charset="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12</a:t>
            </a:fld>
            <a:endParaRPr lang="en-US"/>
          </a:p>
        </p:txBody>
      </p:sp>
    </p:spTree>
    <p:extLst>
      <p:ext uri="{BB962C8B-B14F-4D97-AF65-F5344CB8AC3E}">
        <p14:creationId xmlns:p14="http://schemas.microsoft.com/office/powerpoint/2010/main" val="189772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14</a:t>
            </a:fld>
            <a:endParaRPr lang="en-US"/>
          </a:p>
        </p:txBody>
      </p:sp>
    </p:spTree>
    <p:extLst>
      <p:ext uri="{BB962C8B-B14F-4D97-AF65-F5344CB8AC3E}">
        <p14:creationId xmlns:p14="http://schemas.microsoft.com/office/powerpoint/2010/main" val="3605734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 can be determined either by vector addition or cosine</a:t>
            </a:r>
            <a:r>
              <a:rPr lang="en-US" baseline="0" dirty="0"/>
              <a:t> law.</a:t>
            </a:r>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15</a:t>
            </a:fld>
            <a:endParaRPr lang="en-US"/>
          </a:p>
        </p:txBody>
      </p:sp>
    </p:spTree>
    <p:extLst>
      <p:ext uri="{BB962C8B-B14F-4D97-AF65-F5344CB8AC3E}">
        <p14:creationId xmlns:p14="http://schemas.microsoft.com/office/powerpoint/2010/main" val="4177807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rotation</a:t>
            </a:r>
            <a:r>
              <a:rPr lang="en-US" baseline="0" dirty="0"/>
              <a:t> direction of circle or ellipse can be investigated using the two initial equations; </a:t>
            </a:r>
            <a:r>
              <a:rPr lang="en-US" baseline="0" dirty="0" err="1"/>
              <a:t>ie</a:t>
            </a:r>
            <a:r>
              <a:rPr lang="en-US" baseline="0" dirty="0"/>
              <a:t>.,  x = A1cos(</a:t>
            </a:r>
            <a:r>
              <a:rPr lang="en-US" baseline="0" dirty="0" err="1"/>
              <a:t>wt</a:t>
            </a:r>
            <a:r>
              <a:rPr lang="en-US" baseline="0" dirty="0"/>
              <a:t>) and y = A2cos(</a:t>
            </a:r>
            <a:r>
              <a:rPr lang="en-US" baseline="0" dirty="0" err="1"/>
              <a:t>wt+delta</a:t>
            </a:r>
            <a:r>
              <a:rPr lang="en-US" baseline="0" dirty="0"/>
              <a:t>)</a:t>
            </a:r>
          </a:p>
          <a:p>
            <a:r>
              <a:rPr lang="en-US" baseline="0" dirty="0"/>
              <a:t>If delta = 3pi/2, x = A1cos(</a:t>
            </a:r>
            <a:r>
              <a:rPr lang="en-US" baseline="0" dirty="0" err="1"/>
              <a:t>wt</a:t>
            </a:r>
            <a:r>
              <a:rPr lang="en-US" baseline="0" dirty="0"/>
              <a:t>) and y = +A2sinxt. The rotation of the resultant vector can be seen clearly by substituting two particular times which are</a:t>
            </a:r>
          </a:p>
          <a:p>
            <a:r>
              <a:rPr lang="en-US" baseline="0" dirty="0"/>
              <a:t>t = 0 and t = T/4. The resultant vectors corresponding to those times clearly rotate ccw.</a:t>
            </a:r>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22</a:t>
            </a:fld>
            <a:endParaRPr lang="en-US"/>
          </a:p>
        </p:txBody>
      </p:sp>
    </p:spTree>
    <p:extLst>
      <p:ext uri="{BB962C8B-B14F-4D97-AF65-F5344CB8AC3E}">
        <p14:creationId xmlns:p14="http://schemas.microsoft.com/office/powerpoint/2010/main" val="22769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สังเกตว่าแนวการสั่นของ</a:t>
            </a:r>
            <a:r>
              <a:rPr lang="th-TH" baseline="0" dirty="0"/>
              <a:t> </a:t>
            </a:r>
            <a:r>
              <a:rPr lang="en-US" baseline="0" dirty="0"/>
              <a:t>tuning forks </a:t>
            </a:r>
            <a:r>
              <a:rPr lang="th-TH" baseline="0" dirty="0"/>
              <a:t>ตั้งฉากกัน</a:t>
            </a:r>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25</a:t>
            </a:fld>
            <a:endParaRPr lang="en-US"/>
          </a:p>
        </p:txBody>
      </p:sp>
    </p:spTree>
    <p:extLst>
      <p:ext uri="{BB962C8B-B14F-4D97-AF65-F5344CB8AC3E}">
        <p14:creationId xmlns:p14="http://schemas.microsoft.com/office/powerpoint/2010/main" val="1409532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pendulum is an idealized</a:t>
            </a:r>
            <a:r>
              <a:rPr lang="en-US" baseline="0" dirty="0"/>
              <a:t> system consisting of a massless inextensible string, fixed rigidly at one end, having a point mass at the other.</a:t>
            </a:r>
            <a:endParaRPr lang="en-US" dirty="0"/>
          </a:p>
          <a:p>
            <a:r>
              <a:rPr lang="en-US" dirty="0"/>
              <a:t>Combination</a:t>
            </a:r>
            <a:r>
              <a:rPr lang="en-US" baseline="0" dirty="0"/>
              <a:t> </a:t>
            </a:r>
            <a:r>
              <a:rPr lang="th-TH" baseline="0" dirty="0"/>
              <a:t>ของ </a:t>
            </a:r>
            <a:r>
              <a:rPr lang="en-US" baseline="0" dirty="0"/>
              <a:t>differential equation </a:t>
            </a:r>
            <a:r>
              <a:rPr lang="th-TH" baseline="0" dirty="0"/>
              <a:t>ที่ได้ยังคงเป็น </a:t>
            </a:r>
            <a:r>
              <a:rPr lang="en-US" baseline="0" dirty="0"/>
              <a:t>harmonic function</a:t>
            </a:r>
          </a:p>
          <a:p>
            <a:r>
              <a:rPr lang="en-US" baseline="0" dirty="0"/>
              <a:t>The knowledge of the phase constant enables us to find out how far from the mean position the system was at time t = 0.</a:t>
            </a:r>
          </a:p>
          <a:p>
            <a:r>
              <a:rPr lang="en-US" baseline="0" dirty="0"/>
              <a:t>X = </a:t>
            </a:r>
            <a:r>
              <a:rPr lang="en-US" baseline="0" dirty="0" err="1"/>
              <a:t>asin</a:t>
            </a:r>
            <a:r>
              <a:rPr lang="en-US" baseline="0" dirty="0"/>
              <a:t>(</a:t>
            </a:r>
            <a:r>
              <a:rPr lang="en-US" baseline="0" dirty="0" err="1"/>
              <a:t>wt</a:t>
            </a:r>
            <a:r>
              <a:rPr lang="en-US" baseline="0" dirty="0"/>
              <a:t>+</a:t>
            </a:r>
            <a:r>
              <a:rPr lang="en-US" baseline="0" dirty="0">
                <a:sym typeface="Symbol" panose="05050102010706020507" pitchFamily="18" charset="2"/>
              </a:rPr>
              <a:t>)  where a =(A^2 + B^2)^1/2  and tan = A/B</a:t>
            </a:r>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2</a:t>
            </a:fld>
            <a:endParaRPr lang="en-US"/>
          </a:p>
        </p:txBody>
      </p:sp>
    </p:spTree>
    <p:extLst>
      <p:ext uri="{BB962C8B-B14F-4D97-AF65-F5344CB8AC3E}">
        <p14:creationId xmlns:p14="http://schemas.microsoft.com/office/powerpoint/2010/main" val="423707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vibration here is due to the 'springiness' of air: when you compress it, its pressure increases and it tends to expand back to its original volume. Consider a 'lump' of air at the neck of the bottle (shaded in the middle diagrams and in the animation below). The air jet can force this lump of air a little way down the neck, thereby compressing the air inside. That pressure now drives the 'lump' of air out but, when it gets to its original position, its momentum takes it on outside the body a small distance. This rarifies the air inside the body, which then sucks the 'lump' of air back in. It can thus vibrate like a mass on a spring (diagram at right). The jet of air from your lips is capable of deflecting alternately into the bottle and outside, and that provides the power to keep the oscillation going</a:t>
            </a:r>
          </a:p>
          <a:p>
            <a:r>
              <a:rPr lang="en-US" sz="1200" b="0" i="0" kern="1200" dirty="0">
                <a:solidFill>
                  <a:schemeClr val="tx1"/>
                </a:solidFill>
                <a:effectLst/>
                <a:latin typeface="+mn-lt"/>
                <a:ea typeface="+mn-ea"/>
                <a:cs typeface="+mn-cs"/>
              </a:rPr>
              <a:t>Vibration </a:t>
            </a:r>
            <a:r>
              <a:rPr lang="th-TH" sz="1200" b="0" i="0" kern="1200" dirty="0">
                <a:solidFill>
                  <a:schemeClr val="tx1"/>
                </a:solidFill>
                <a:effectLst/>
                <a:latin typeface="+mn-lt"/>
                <a:ea typeface="+mn-ea"/>
                <a:cs typeface="+mn-cs"/>
              </a:rPr>
              <a:t>ของ </a:t>
            </a:r>
            <a:r>
              <a:rPr lang="en-US" sz="1200" b="0" i="0" kern="1200" dirty="0">
                <a:solidFill>
                  <a:schemeClr val="tx1"/>
                </a:solidFill>
                <a:effectLst/>
                <a:latin typeface="+mn-lt"/>
                <a:ea typeface="+mn-ea"/>
                <a:cs typeface="+mn-cs"/>
              </a:rPr>
              <a:t>air</a:t>
            </a:r>
            <a:r>
              <a:rPr lang="en-US" sz="1200" b="0" i="0" kern="1200" baseline="0" dirty="0">
                <a:solidFill>
                  <a:schemeClr val="tx1"/>
                </a:solidFill>
                <a:effectLst/>
                <a:latin typeface="+mn-lt"/>
                <a:ea typeface="+mn-ea"/>
                <a:cs typeface="+mn-cs"/>
              </a:rPr>
              <a:t> column </a:t>
            </a:r>
            <a:r>
              <a:rPr lang="th-TH" sz="1200" b="0" i="0" kern="1200" baseline="0" dirty="0">
                <a:solidFill>
                  <a:schemeClr val="tx1"/>
                </a:solidFill>
                <a:effectLst/>
                <a:latin typeface="+mn-lt"/>
                <a:ea typeface="+mn-ea"/>
                <a:cs typeface="+mn-cs"/>
              </a:rPr>
              <a:t>เกิดจากความแตกต่างของความดันภายในกับความดันภายนอกของ </a:t>
            </a:r>
            <a:r>
              <a:rPr lang="en-US" sz="1200" b="0" i="0" kern="1200" baseline="0" dirty="0">
                <a:solidFill>
                  <a:schemeClr val="tx1"/>
                </a:solidFill>
                <a:effectLst/>
                <a:latin typeface="+mn-lt"/>
                <a:ea typeface="+mn-ea"/>
                <a:cs typeface="+mn-cs"/>
              </a:rPr>
              <a:t>oscillator </a:t>
            </a:r>
            <a:r>
              <a:rPr lang="th-TH" sz="1200" b="0" i="0" kern="1200" baseline="0" dirty="0">
                <a:solidFill>
                  <a:schemeClr val="tx1"/>
                </a:solidFill>
                <a:effectLst/>
                <a:latin typeface="+mn-lt"/>
                <a:ea typeface="+mn-ea"/>
                <a:cs typeface="+mn-cs"/>
              </a:rPr>
              <a:t>ขณะที่ทำการเป่า</a:t>
            </a:r>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5</a:t>
            </a:fld>
            <a:endParaRPr lang="en-US"/>
          </a:p>
        </p:txBody>
      </p:sp>
    </p:spTree>
    <p:extLst>
      <p:ext uri="{BB962C8B-B14F-4D97-AF65-F5344CB8AC3E}">
        <p14:creationId xmlns:p14="http://schemas.microsoft.com/office/powerpoint/2010/main" val="352555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adiabatic</a:t>
            </a:r>
            <a:r>
              <a:rPr lang="en-US" baseline="0" dirty="0"/>
              <a:t> process, there is no heat exchange between the system and the environment.</a:t>
            </a:r>
          </a:p>
          <a:p>
            <a:r>
              <a:rPr lang="en-US" baseline="0" dirty="0"/>
              <a:t>Because the heat transfer between the cycle (compression and </a:t>
            </a:r>
            <a:r>
              <a:rPr lang="en-US" baseline="0" dirty="0" err="1"/>
              <a:t>rarefraction</a:t>
            </a:r>
            <a:r>
              <a:rPr lang="en-US" baseline="0" dirty="0"/>
              <a:t>) is fast, heat transfer cannot occur and has to be kept in a cycle.</a:t>
            </a:r>
          </a:p>
          <a:p>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6</a:t>
            </a:fld>
            <a:endParaRPr lang="en-US"/>
          </a:p>
        </p:txBody>
      </p:sp>
    </p:spTree>
    <p:extLst>
      <p:ext uri="{BB962C8B-B14F-4D97-AF65-F5344CB8AC3E}">
        <p14:creationId xmlns:p14="http://schemas.microsoft.com/office/powerpoint/2010/main" val="542364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 pressure difference between</a:t>
            </a:r>
            <a:r>
              <a:rPr lang="en-US" baseline="0" dirty="0"/>
              <a:t> inside and outside resonator</a:t>
            </a:r>
          </a:p>
          <a:p>
            <a:r>
              <a:rPr lang="en-US" baseline="0" dirty="0"/>
              <a:t>Frequency proportional to area of opening port (longer opening gives higher frequency since air can rush in and out faster.</a:t>
            </a:r>
          </a:p>
          <a:p>
            <a:r>
              <a:rPr lang="en-US" baseline="0" dirty="0"/>
              <a:t>Frequency  inversely proportional to the volume of cavity (larger volume gives lower frequency since more air must move out to relieve a given pressure excess),</a:t>
            </a:r>
          </a:p>
          <a:p>
            <a:r>
              <a:rPr lang="en-US" baseline="0" dirty="0"/>
              <a:t>Length of opening port (longer neck gives lower frequency since there is more resistance to air moving in and out.</a:t>
            </a:r>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7</a:t>
            </a:fld>
            <a:endParaRPr lang="en-US"/>
          </a:p>
        </p:txBody>
      </p:sp>
    </p:spTree>
    <p:extLst>
      <p:ext uri="{BB962C8B-B14F-4D97-AF65-F5344CB8AC3E}">
        <p14:creationId xmlns:p14="http://schemas.microsoft.com/office/powerpoint/2010/main" val="1528167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 condition  :</a:t>
            </a:r>
            <a:r>
              <a:rPr lang="en-US" baseline="0" dirty="0"/>
              <a:t> the way the system is started at time t =  0.</a:t>
            </a:r>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8</a:t>
            </a:fld>
            <a:endParaRPr lang="en-US"/>
          </a:p>
        </p:txBody>
      </p:sp>
    </p:spTree>
    <p:extLst>
      <p:ext uri="{BB962C8B-B14F-4D97-AF65-F5344CB8AC3E}">
        <p14:creationId xmlns:p14="http://schemas.microsoft.com/office/powerpoint/2010/main" val="2012837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Displacement lags velocity by pi/2</a:t>
            </a:r>
            <a:r>
              <a:rPr lang="en-US" baseline="0" dirty="0"/>
              <a:t> can be proved by substituting t = 0 and rewrite all function in the same from i.e. sine function.</a:t>
            </a:r>
          </a:p>
          <a:p>
            <a:r>
              <a:rPr lang="en-US" baseline="0" dirty="0"/>
              <a:t>X = a sin phi, v = </a:t>
            </a:r>
            <a:r>
              <a:rPr lang="en-US" baseline="0" dirty="0" err="1"/>
              <a:t>awsin</a:t>
            </a:r>
            <a:r>
              <a:rPr lang="en-US" baseline="0" dirty="0"/>
              <a:t>(phi + 90) and a = -aw^2sin(phi)</a:t>
            </a:r>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9</a:t>
            </a:fld>
            <a:endParaRPr lang="en-US"/>
          </a:p>
        </p:txBody>
      </p:sp>
    </p:spTree>
    <p:extLst>
      <p:ext uri="{BB962C8B-B14F-4D97-AF65-F5344CB8AC3E}">
        <p14:creationId xmlns:p14="http://schemas.microsoft.com/office/powerpoint/2010/main" val="839976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given statement can be clarified by considering an oscillation example such as mass spring system.</a:t>
            </a:r>
          </a:p>
          <a:p>
            <a:r>
              <a:rPr lang="en-US" baseline="0" dirty="0"/>
              <a:t>According to the given displacement x  = </a:t>
            </a:r>
            <a:r>
              <a:rPr lang="en-US" baseline="0" dirty="0" err="1"/>
              <a:t>asin</a:t>
            </a:r>
            <a:r>
              <a:rPr lang="en-US" baseline="0" dirty="0"/>
              <a:t>(</a:t>
            </a:r>
            <a:r>
              <a:rPr lang="en-US" baseline="0" dirty="0" err="1"/>
              <a:t>wt</a:t>
            </a:r>
            <a:r>
              <a:rPr lang="en-US" baseline="0" dirty="0"/>
              <a:t> + phi), the velocity is found to be </a:t>
            </a:r>
            <a:r>
              <a:rPr lang="en-US" baseline="0" dirty="0" err="1"/>
              <a:t>wacos</a:t>
            </a:r>
            <a:r>
              <a:rPr lang="en-US" baseline="0" dirty="0"/>
              <a:t>(</a:t>
            </a:r>
            <a:r>
              <a:rPr lang="en-US" baseline="0" dirty="0" err="1"/>
              <a:t>wt</a:t>
            </a:r>
            <a:r>
              <a:rPr lang="en-US" baseline="0" dirty="0"/>
              <a:t>+ phi)</a:t>
            </a:r>
          </a:p>
          <a:p>
            <a:r>
              <a:rPr lang="en-US" baseline="0" dirty="0"/>
              <a:t>The KE = 1/2mv^2 and PE = 1/2kx^2. The total mechanical energy is found to be 1/2w^2a^2m which is time independent.</a:t>
            </a:r>
          </a:p>
          <a:p>
            <a:r>
              <a:rPr lang="en-US" baseline="0" dirty="0"/>
              <a:t>The graph above clearly shows the variation of the each energy as a function of </a:t>
            </a:r>
            <a:r>
              <a:rPr lang="en-US" baseline="0" dirty="0" err="1"/>
              <a:t>displacemnet</a:t>
            </a:r>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10</a:t>
            </a:fld>
            <a:endParaRPr lang="en-US"/>
          </a:p>
        </p:txBody>
      </p:sp>
    </p:spTree>
    <p:extLst>
      <p:ext uri="{BB962C8B-B14F-4D97-AF65-F5344CB8AC3E}">
        <p14:creationId xmlns:p14="http://schemas.microsoft.com/office/powerpoint/2010/main" val="4033606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Also shown are the graphs of position versus time and velocity versus time. The total energy remains constant, but the energy oscillates between kinetic energy and potential energy. When the kinetic energy is maximum, the potential energy is zero. This occurs when the velocity is maximum and the mass is at the equilibrium position. The potential energy is maximum when the speed is zero. The total energy is the sum of the kinetic energy plus the potential energy and it is constant.</a:t>
            </a:r>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11</a:t>
            </a:fld>
            <a:endParaRPr lang="en-US"/>
          </a:p>
        </p:txBody>
      </p:sp>
    </p:spTree>
    <p:extLst>
      <p:ext uri="{BB962C8B-B14F-4D97-AF65-F5344CB8AC3E}">
        <p14:creationId xmlns:p14="http://schemas.microsoft.com/office/powerpoint/2010/main" val="1898746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3D58E0-0677-4FA3-9823-9F156DF2C5FD}" type="datetime1">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E491B-4D2D-4E4B-A4D7-B4759C622CF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719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9E3AD4-2184-4AE9-BB7B-9EAF194A72C7}" type="datetime1">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E491B-4D2D-4E4B-A4D7-B4759C622CF9}" type="slidenum">
              <a:rPr lang="en-US" smtClean="0"/>
              <a:t>‹#›</a:t>
            </a:fld>
            <a:endParaRPr lang="en-US"/>
          </a:p>
        </p:txBody>
      </p:sp>
    </p:spTree>
    <p:extLst>
      <p:ext uri="{BB962C8B-B14F-4D97-AF65-F5344CB8AC3E}">
        <p14:creationId xmlns:p14="http://schemas.microsoft.com/office/powerpoint/2010/main" val="1114284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8B3BE5-6E60-41DD-AD68-10FFCE2CCB41}" type="datetime1">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E491B-4D2D-4E4B-A4D7-B4759C622CF9}" type="slidenum">
              <a:rPr lang="en-US" smtClean="0"/>
              <a:t>‹#›</a:t>
            </a:fld>
            <a:endParaRPr lang="en-US"/>
          </a:p>
        </p:txBody>
      </p:sp>
    </p:spTree>
    <p:extLst>
      <p:ext uri="{BB962C8B-B14F-4D97-AF65-F5344CB8AC3E}">
        <p14:creationId xmlns:p14="http://schemas.microsoft.com/office/powerpoint/2010/main" val="357838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2EF4D4-604B-4BE4-B02D-23EA1B976C5A}" type="datetime1">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E491B-4D2D-4E4B-A4D7-B4759C622CF9}" type="slidenum">
              <a:rPr lang="en-US" smtClean="0"/>
              <a:t>‹#›</a:t>
            </a:fld>
            <a:endParaRPr lang="en-US"/>
          </a:p>
        </p:txBody>
      </p:sp>
    </p:spTree>
    <p:extLst>
      <p:ext uri="{BB962C8B-B14F-4D97-AF65-F5344CB8AC3E}">
        <p14:creationId xmlns:p14="http://schemas.microsoft.com/office/powerpoint/2010/main" val="417123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C1C2D-756B-4D68-998A-FE387EECC6B1}" type="datetime1">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E491B-4D2D-4E4B-A4D7-B4759C622CF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9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5C90CB-5726-46FD-BD84-DB5FC84BBB9D}" type="datetime1">
              <a:rPr lang="en-US" smtClean="0"/>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E491B-4D2D-4E4B-A4D7-B4759C622CF9}" type="slidenum">
              <a:rPr lang="en-US" smtClean="0"/>
              <a:t>‹#›</a:t>
            </a:fld>
            <a:endParaRPr lang="en-US"/>
          </a:p>
        </p:txBody>
      </p:sp>
    </p:spTree>
    <p:extLst>
      <p:ext uri="{BB962C8B-B14F-4D97-AF65-F5344CB8AC3E}">
        <p14:creationId xmlns:p14="http://schemas.microsoft.com/office/powerpoint/2010/main" val="1798144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DF7F06-C36B-4303-9972-CA4EDA725B05}" type="datetime1">
              <a:rPr lang="en-US" smtClean="0"/>
              <a:t>8/10/2020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9E491B-4D2D-4E4B-A4D7-B4759C622CF9}" type="slidenum">
              <a:rPr lang="en-US" smtClean="0"/>
              <a:t>‹#›</a:t>
            </a:fld>
            <a:endParaRPr lang="en-US"/>
          </a:p>
        </p:txBody>
      </p:sp>
    </p:spTree>
    <p:extLst>
      <p:ext uri="{BB962C8B-B14F-4D97-AF65-F5344CB8AC3E}">
        <p14:creationId xmlns:p14="http://schemas.microsoft.com/office/powerpoint/2010/main" val="991178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B6D45E-AAB7-4594-B7BB-05783EE86CFB}" type="datetime1">
              <a:rPr lang="en-US" smtClean="0"/>
              <a:t>8/10/2020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9E491B-4D2D-4E4B-A4D7-B4759C622CF9}" type="slidenum">
              <a:rPr lang="en-US" smtClean="0"/>
              <a:t>‹#›</a:t>
            </a:fld>
            <a:endParaRPr lang="en-US"/>
          </a:p>
        </p:txBody>
      </p:sp>
    </p:spTree>
    <p:extLst>
      <p:ext uri="{BB962C8B-B14F-4D97-AF65-F5344CB8AC3E}">
        <p14:creationId xmlns:p14="http://schemas.microsoft.com/office/powerpoint/2010/main" val="411776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E174099-92B4-40DA-9836-51364071376D}" type="datetime1">
              <a:rPr lang="en-US" smtClean="0"/>
              <a:t>8/10/2020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79E491B-4D2D-4E4B-A4D7-B4759C622CF9}" type="slidenum">
              <a:rPr lang="en-US" smtClean="0"/>
              <a:t>‹#›</a:t>
            </a:fld>
            <a:endParaRPr lang="en-US"/>
          </a:p>
        </p:txBody>
      </p:sp>
    </p:spTree>
    <p:extLst>
      <p:ext uri="{BB962C8B-B14F-4D97-AF65-F5344CB8AC3E}">
        <p14:creationId xmlns:p14="http://schemas.microsoft.com/office/powerpoint/2010/main" val="3137149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D646ADB-FE67-4DC0-99BF-97D0AFECFCDE}" type="datetime1">
              <a:rPr lang="en-US" smtClean="0"/>
              <a:t>8/10/2020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79E491B-4D2D-4E4B-A4D7-B4759C622CF9}" type="slidenum">
              <a:rPr lang="en-US" smtClean="0"/>
              <a:t>‹#›</a:t>
            </a:fld>
            <a:endParaRPr lang="en-US"/>
          </a:p>
        </p:txBody>
      </p:sp>
    </p:spTree>
    <p:extLst>
      <p:ext uri="{BB962C8B-B14F-4D97-AF65-F5344CB8AC3E}">
        <p14:creationId xmlns:p14="http://schemas.microsoft.com/office/powerpoint/2010/main" val="1578563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C36B2-9B7A-4072-A711-50F63B9EE7C7}" type="datetime1">
              <a:rPr lang="en-US" smtClean="0"/>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E491B-4D2D-4E4B-A4D7-B4759C622CF9}" type="slidenum">
              <a:rPr lang="en-US" smtClean="0"/>
              <a:t>‹#›</a:t>
            </a:fld>
            <a:endParaRPr lang="en-US"/>
          </a:p>
        </p:txBody>
      </p:sp>
    </p:spTree>
    <p:extLst>
      <p:ext uri="{BB962C8B-B14F-4D97-AF65-F5344CB8AC3E}">
        <p14:creationId xmlns:p14="http://schemas.microsoft.com/office/powerpoint/2010/main" val="276212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AB770D5-43DF-41D7-96BD-33330A92CA4E}" type="datetime1">
              <a:rPr lang="en-US" smtClean="0"/>
              <a:t>8/10/2020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79E491B-4D2D-4E4B-A4D7-B4759C622CF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6603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6.bin"/><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ourses.lumenlearning.com/suny-osuniversityphysics/chapter/15-2-energy-in-simple-harmonic-motion/"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hyperlink" Target="https://www.quora.com/Is-it-true-that-if-three-points-are-coplanar-they-are-collinear" TargetMode="External"/><Relationship Id="rId5" Type="http://schemas.openxmlformats.org/officeDocument/2006/relationships/image" Target="../media/image21.png"/><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22.w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12.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4.wmf"/><Relationship Id="rId5" Type="http://schemas.openxmlformats.org/officeDocument/2006/relationships/oleObject" Target="../embeddings/oleObject10.bin"/><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9.png"/><Relationship Id="rId4" Type="http://schemas.openxmlformats.org/officeDocument/2006/relationships/image" Target="../media/image28.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1.wmf"/><Relationship Id="rId5" Type="http://schemas.openxmlformats.org/officeDocument/2006/relationships/oleObject" Target="../embeddings/oleObject15.bin"/><Relationship Id="rId4" Type="http://schemas.openxmlformats.org/officeDocument/2006/relationships/image" Target="../media/image30.wmf"/></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10" Type="http://schemas.openxmlformats.org/officeDocument/2006/relationships/image" Target="../media/image4.wmf"/><Relationship Id="rId4" Type="http://schemas.openxmlformats.org/officeDocument/2006/relationships/image" Target="../media/image5.emf"/><Relationship Id="rId9"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4.wmf"/><Relationship Id="rId5" Type="http://schemas.openxmlformats.org/officeDocument/2006/relationships/oleObject" Target="../embeddings/oleObject17.bin"/><Relationship Id="rId4" Type="http://schemas.openxmlformats.org/officeDocument/2006/relationships/image" Target="../media/image33.wmf"/></Relationships>
</file>

<file path=ppt/slides/_rels/slide22.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notesSlide" Target="../notesSlides/notesSlide13.xml"/><Relationship Id="rId7" Type="http://schemas.openxmlformats.org/officeDocument/2006/relationships/oleObject" Target="../embeddings/oleObject19.bin"/><Relationship Id="rId12"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6.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38.wmf"/><Relationship Id="rId4" Type="http://schemas.openxmlformats.org/officeDocument/2006/relationships/image" Target="../media/image40.emf"/><Relationship Id="rId9"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hyperlink" Target="https://gfycat.com/dazzlingfirsthandblackrhino" TargetMode="Externa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atagenetics.com/blog/april22015/index.html"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45.wmf"/><Relationship Id="rId4"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57.png"/><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3.bin"/><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33.w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8.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7.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9.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Times New Roman" panose="02020603050405020304" pitchFamily="18" charset="0"/>
                <a:cs typeface="Times New Roman" panose="02020603050405020304" pitchFamily="18" charset="0"/>
              </a:rPr>
              <a:t>Simple Harmonic Motion : SHM</a:t>
            </a:r>
          </a:p>
        </p:txBody>
      </p:sp>
      <p:sp>
        <p:nvSpPr>
          <p:cNvPr id="3" name="Subtitle 2"/>
          <p:cNvSpPr>
            <a:spLocks noGrp="1"/>
          </p:cNvSpPr>
          <p:nvPr>
            <p:ph type="subTitle" idx="1"/>
          </p:nvPr>
        </p:nvSpPr>
        <p:spPr/>
        <p:txBody>
          <a:bodyPr/>
          <a:lstStyle/>
          <a:p>
            <a:r>
              <a:rPr lang="en-US" dirty="0"/>
              <a:t>10 </a:t>
            </a:r>
            <a:r>
              <a:rPr lang="en-US" baseline="30000" dirty="0" err="1"/>
              <a:t>th</a:t>
            </a:r>
            <a:r>
              <a:rPr lang="en-US" dirty="0"/>
              <a:t>  august 2020</a:t>
            </a:r>
          </a:p>
        </p:txBody>
      </p:sp>
      <p:sp>
        <p:nvSpPr>
          <p:cNvPr id="4" name="Slide Number Placeholder 3"/>
          <p:cNvSpPr>
            <a:spLocks noGrp="1"/>
          </p:cNvSpPr>
          <p:nvPr>
            <p:ph type="sldNum" sz="quarter" idx="12"/>
          </p:nvPr>
        </p:nvSpPr>
        <p:spPr/>
        <p:txBody>
          <a:bodyPr/>
          <a:lstStyle/>
          <a:p>
            <a:fld id="{479E491B-4D2D-4E4B-A4D7-B4759C622CF9}" type="slidenum">
              <a:rPr lang="en-US" smtClean="0"/>
              <a:t>1</a:t>
            </a:fld>
            <a:endParaRPr lang="en-US"/>
          </a:p>
        </p:txBody>
      </p:sp>
    </p:spTree>
    <p:extLst>
      <p:ext uri="{BB962C8B-B14F-4D97-AF65-F5344CB8AC3E}">
        <p14:creationId xmlns:p14="http://schemas.microsoft.com/office/powerpoint/2010/main" val="3512021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738" y="272316"/>
            <a:ext cx="10532745" cy="1450757"/>
          </a:xfrm>
        </p:spPr>
        <p:txBody>
          <a:bodyPr/>
          <a:lstStyle/>
          <a:p>
            <a:r>
              <a:rPr lang="en-US" b="1" dirty="0">
                <a:latin typeface="Times New Roman" panose="02020603050405020304" pitchFamily="18" charset="0"/>
                <a:cs typeface="Times New Roman" panose="02020603050405020304" pitchFamily="18" charset="0"/>
              </a:rPr>
              <a:t>Energy of a Simple Harmonic Oscillator</a:t>
            </a:r>
          </a:p>
        </p:txBody>
      </p:sp>
      <p:sp>
        <p:nvSpPr>
          <p:cNvPr id="3" name="Content Placeholder 2"/>
          <p:cNvSpPr>
            <a:spLocks noGrp="1"/>
          </p:cNvSpPr>
          <p:nvPr>
            <p:ph idx="1"/>
          </p:nvPr>
        </p:nvSpPr>
        <p:spPr>
          <a:xfrm>
            <a:off x="6553200" y="1845734"/>
            <a:ext cx="5257800" cy="1722966"/>
          </a:xfrm>
        </p:spPr>
        <p:txBody>
          <a:bodyPr>
            <a:no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solution </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sin(</a:t>
            </a:r>
            <a:r>
              <a:rPr lang="en-US" sz="2800" i="1" dirty="0">
                <a:latin typeface="Times New Roman" panose="02020603050405020304" pitchFamily="18" charset="0"/>
                <a:cs typeface="Times New Roman" panose="02020603050405020304" pitchFamily="18" charset="0"/>
                <a:sym typeface="Symbol" panose="05050102010706020507" pitchFamily="18" charset="2"/>
              </a:rPr>
              <a:t>t</a:t>
            </a:r>
            <a:r>
              <a:rPr lang="en-US" sz="2800" dirty="0">
                <a:latin typeface="Times New Roman" panose="02020603050405020304" pitchFamily="18" charset="0"/>
                <a:cs typeface="Times New Roman" panose="02020603050405020304" pitchFamily="18" charset="0"/>
                <a:sym typeface="Symbol" panose="05050102010706020507" pitchFamily="18" charset="2"/>
              </a:rPr>
              <a:t> + ) reveals that the total energy of the oscillator must remain constant because the maximum displacement is regained after every half cycle.</a:t>
            </a: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9E491B-4D2D-4E4B-A4D7-B4759C622CF9}" type="slidenum">
              <a:rPr lang="en-US" smtClean="0"/>
              <a:t>10</a:t>
            </a:fld>
            <a:endParaRPr lang="en-US"/>
          </a:p>
        </p:txBody>
      </p:sp>
      <p:pic>
        <p:nvPicPr>
          <p:cNvPr id="5" name="Picture 4"/>
          <p:cNvPicPr>
            <a:picLocks noChangeAspect="1"/>
          </p:cNvPicPr>
          <p:nvPr/>
        </p:nvPicPr>
        <p:blipFill>
          <a:blip r:embed="rId4"/>
          <a:stretch>
            <a:fillRect/>
          </a:stretch>
        </p:blipFill>
        <p:spPr>
          <a:xfrm>
            <a:off x="679738" y="1878137"/>
            <a:ext cx="5211185" cy="4426583"/>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19170486"/>
              </p:ext>
            </p:extLst>
          </p:nvPr>
        </p:nvGraphicFramePr>
        <p:xfrm>
          <a:off x="7035800" y="4010025"/>
          <a:ext cx="3873500" cy="1427163"/>
        </p:xfrm>
        <a:graphic>
          <a:graphicData uri="http://schemas.openxmlformats.org/presentationml/2006/ole">
            <mc:AlternateContent xmlns:mc="http://schemas.openxmlformats.org/markup-compatibility/2006">
              <mc:Choice xmlns:v="urn:schemas-microsoft-com:vml" Requires="v">
                <p:oleObj spid="_x0000_s2168" name="Equation" r:id="rId5" imgW="1790640" imgH="660240" progId="Equation.DSMT4">
                  <p:embed/>
                </p:oleObj>
              </mc:Choice>
              <mc:Fallback>
                <p:oleObj name="Equation" r:id="rId5" imgW="1790640" imgH="660240" progId="Equation.DSMT4">
                  <p:embed/>
                  <p:pic>
                    <p:nvPicPr>
                      <p:cNvPr id="0" name=""/>
                      <p:cNvPicPr/>
                      <p:nvPr/>
                    </p:nvPicPr>
                    <p:blipFill>
                      <a:blip r:embed="rId6"/>
                      <a:stretch>
                        <a:fillRect/>
                      </a:stretch>
                    </p:blipFill>
                    <p:spPr>
                      <a:xfrm>
                        <a:off x="7035800" y="4010025"/>
                        <a:ext cx="3873500" cy="1427163"/>
                      </a:xfrm>
                      <a:prstGeom prst="rect">
                        <a:avLst/>
                      </a:prstGeom>
                    </p:spPr>
                  </p:pic>
                </p:oleObj>
              </mc:Fallback>
            </mc:AlternateContent>
          </a:graphicData>
        </a:graphic>
      </p:graphicFrame>
    </p:spTree>
    <p:extLst>
      <p:ext uri="{BB962C8B-B14F-4D97-AF65-F5344CB8AC3E}">
        <p14:creationId xmlns:p14="http://schemas.microsoft.com/office/powerpoint/2010/main" val="2940726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79E491B-4D2D-4E4B-A4D7-B4759C622CF9}" type="slidenum">
              <a:rPr lang="en-US" smtClean="0"/>
              <a:t>11</a:t>
            </a:fld>
            <a:endParaRPr lang="en-US"/>
          </a:p>
        </p:txBody>
      </p:sp>
      <p:pic>
        <p:nvPicPr>
          <p:cNvPr id="6" name="Picture 5"/>
          <p:cNvPicPr>
            <a:picLocks noChangeAspect="1"/>
          </p:cNvPicPr>
          <p:nvPr/>
        </p:nvPicPr>
        <p:blipFill>
          <a:blip r:embed="rId3"/>
          <a:stretch>
            <a:fillRect/>
          </a:stretch>
        </p:blipFill>
        <p:spPr>
          <a:xfrm>
            <a:off x="1352957" y="1294490"/>
            <a:ext cx="9802723" cy="4574604"/>
          </a:xfrm>
          <a:prstGeom prst="rect">
            <a:avLst/>
          </a:prstGeom>
        </p:spPr>
      </p:pic>
      <p:sp>
        <p:nvSpPr>
          <p:cNvPr id="7" name="Rectangle 6"/>
          <p:cNvSpPr/>
          <p:nvPr/>
        </p:nvSpPr>
        <p:spPr>
          <a:xfrm>
            <a:off x="1097280" y="6455578"/>
            <a:ext cx="10986868" cy="369332"/>
          </a:xfrm>
          <a:prstGeom prst="rect">
            <a:avLst/>
          </a:prstGeom>
        </p:spPr>
        <p:txBody>
          <a:bodyPr wrap="square">
            <a:spAutoFit/>
          </a:bodyPr>
          <a:lstStyle/>
          <a:p>
            <a:r>
              <a:rPr lang="en-US" dirty="0">
                <a:hlinkClick r:id="rId4"/>
              </a:rPr>
              <a:t>https://courses.lumenlearning.com/suny-osuniversityphysics/chapter/15-2-energy-in-simple-harmonic-motion/</a:t>
            </a:r>
            <a:endParaRPr lang="en-US" dirty="0"/>
          </a:p>
        </p:txBody>
      </p:sp>
      <p:sp>
        <p:nvSpPr>
          <p:cNvPr id="8" name="Rectangle 7"/>
          <p:cNvSpPr/>
          <p:nvPr/>
        </p:nvSpPr>
        <p:spPr>
          <a:xfrm>
            <a:off x="1655296" y="232009"/>
            <a:ext cx="8656321" cy="954107"/>
          </a:xfrm>
          <a:prstGeom prst="rect">
            <a:avLst/>
          </a:prstGeom>
        </p:spPr>
        <p:txBody>
          <a:bodyPr wrap="square">
            <a:spAutoFit/>
          </a:bodyPr>
          <a:lstStyle/>
          <a:p>
            <a:r>
              <a:rPr lang="en-US" sz="2800" b="1" dirty="0">
                <a:solidFill>
                  <a:srgbClr val="373D3F"/>
                </a:solidFill>
                <a:latin typeface="Times New Roman" panose="02020603050405020304" pitchFamily="18" charset="0"/>
                <a:cs typeface="Times New Roman" panose="02020603050405020304" pitchFamily="18" charset="0"/>
              </a:rPr>
              <a:t>Graph of the kinetic energy, potential energy, and total energy of a block oscillating on a spring in SHM vs time</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088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Example : Equation of motion by energy equation</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general form for the total energy of SHM is</a:t>
            </a:r>
          </a:p>
          <a:p>
            <a:pPr marL="201168" lvl="1" indent="0">
              <a:buNone/>
            </a:pPr>
            <a:r>
              <a:rPr lang="en-US" sz="2400" dirty="0">
                <a:latin typeface="Times New Roman" panose="02020603050405020304" pitchFamily="18" charset="0"/>
                <a:cs typeface="Times New Roman" panose="02020603050405020304" pitchFamily="18" charset="0"/>
              </a:rPr>
              <a:t>	E = (1/2) mass (velocity)</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(1/2) stiffness (displacement)</a:t>
            </a:r>
            <a:r>
              <a:rPr lang="en-US" sz="2400" baseline="30000" dirty="0">
                <a:latin typeface="Times New Roman" panose="02020603050405020304" pitchFamily="18" charset="0"/>
                <a:cs typeface="Times New Roman" panose="02020603050405020304" pitchFamily="18" charset="0"/>
              </a:rPr>
              <a:t>2</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For the Helmholtz oscillator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Mass of the air column = </a:t>
            </a:r>
            <a:r>
              <a:rPr lang="en-US" sz="2400" dirty="0">
                <a:latin typeface="Times New Roman" panose="02020603050405020304" pitchFamily="18" charset="0"/>
                <a:cs typeface="Times New Roman" panose="02020603050405020304" pitchFamily="18" charset="0"/>
                <a:sym typeface="Symbol" panose="05050102010706020507" pitchFamily="18" charset="2"/>
              </a:rPr>
              <a:t>……………… is displaced from equilibrium position by a distance of x.</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 pressure change p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 stiffness of the system is given by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This equation of motion is found to be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9E491B-4D2D-4E4B-A4D7-B4759C622CF9}" type="slidenum">
              <a:rPr lang="en-US" smtClean="0"/>
              <a:t>12</a:t>
            </a:fld>
            <a:endParaRPr lang="en-US"/>
          </a:p>
        </p:txBody>
      </p:sp>
    </p:spTree>
    <p:extLst>
      <p:ext uri="{BB962C8B-B14F-4D97-AF65-F5344CB8AC3E}">
        <p14:creationId xmlns:p14="http://schemas.microsoft.com/office/powerpoint/2010/main" val="1542457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80" y="99631"/>
            <a:ext cx="10345420" cy="1450757"/>
          </a:xfrm>
        </p:spPr>
        <p:txBody>
          <a:bodyPr/>
          <a:lstStyle/>
          <a:p>
            <a:r>
              <a:rPr lang="en-US" b="1" dirty="0">
                <a:latin typeface="Times New Roman" panose="02020603050405020304" pitchFamily="18" charset="0"/>
                <a:cs typeface="Times New Roman" panose="02020603050405020304" pitchFamily="18" charset="0"/>
              </a:rPr>
              <a:t>Superposition of Harmonic Oscillations</a:t>
            </a:r>
          </a:p>
        </p:txBody>
      </p:sp>
      <p:sp>
        <p:nvSpPr>
          <p:cNvPr id="3" name="Content Placeholder 2"/>
          <p:cNvSpPr>
            <a:spLocks noGrp="1"/>
          </p:cNvSpPr>
          <p:nvPr>
            <p:ph idx="1"/>
          </p:nvPr>
        </p:nvSpPr>
        <p:spPr>
          <a:xfrm>
            <a:off x="198379" y="1770651"/>
            <a:ext cx="10058400" cy="1976966"/>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superposition principle </a:t>
            </a:r>
            <a:r>
              <a:rPr lang="en-US" sz="2400" dirty="0">
                <a:latin typeface="Times New Roman" panose="02020603050405020304" pitchFamily="18" charset="0"/>
                <a:cs typeface="Times New Roman" panose="02020603050405020304" pitchFamily="18" charset="0"/>
              </a:rPr>
              <a:t>states that “ The resultant of two or more harmonic displacements is simply the algebraic sum of the individual displacement”.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superposition principle holds only for linear differential equations, i.e.</a:t>
            </a:r>
          </a:p>
          <a:p>
            <a:pPr marL="0" indent="0">
              <a:buNone/>
            </a:pPr>
            <a:r>
              <a:rPr lang="en-US" sz="2400" dirty="0">
                <a:latin typeface="Times New Roman" panose="02020603050405020304" pitchFamily="18" charset="0"/>
                <a:cs typeface="Times New Roman" panose="02020603050405020304" pitchFamily="18" charset="0"/>
              </a:rPr>
              <a:t>    a small oscillation with the equation of motion :</a:t>
            </a:r>
          </a:p>
        </p:txBody>
      </p:sp>
      <p:sp>
        <p:nvSpPr>
          <p:cNvPr id="4" name="Slide Number Placeholder 3"/>
          <p:cNvSpPr>
            <a:spLocks noGrp="1"/>
          </p:cNvSpPr>
          <p:nvPr>
            <p:ph type="sldNum" sz="quarter" idx="12"/>
          </p:nvPr>
        </p:nvSpPr>
        <p:spPr/>
        <p:txBody>
          <a:bodyPr/>
          <a:lstStyle/>
          <a:p>
            <a:fld id="{479E491B-4D2D-4E4B-A4D7-B4759C622CF9}" type="slidenum">
              <a:rPr lang="en-US" smtClean="0"/>
              <a:t>13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895792008"/>
              </p:ext>
            </p:extLst>
          </p:nvPr>
        </p:nvGraphicFramePr>
        <p:xfrm>
          <a:off x="6468232" y="3029642"/>
          <a:ext cx="1248920" cy="458787"/>
        </p:xfrm>
        <a:graphic>
          <a:graphicData uri="http://schemas.openxmlformats.org/presentationml/2006/ole">
            <mc:AlternateContent xmlns:mc="http://schemas.openxmlformats.org/markup-compatibility/2006">
              <mc:Choice xmlns:v="urn:schemas-microsoft-com:vml" Requires="v">
                <p:oleObj spid="_x0000_s6252" name="Equation" r:id="rId3" imgW="622080" imgH="228600" progId="Equation.DSMT4">
                  <p:embed/>
                </p:oleObj>
              </mc:Choice>
              <mc:Fallback>
                <p:oleObj name="Equation" r:id="rId3" imgW="622080" imgH="228600" progId="Equation.DSMT4">
                  <p:embed/>
                  <p:pic>
                    <p:nvPicPr>
                      <p:cNvPr id="0" name=""/>
                      <p:cNvPicPr/>
                      <p:nvPr/>
                    </p:nvPicPr>
                    <p:blipFill>
                      <a:blip r:embed="rId4"/>
                      <a:stretch>
                        <a:fillRect/>
                      </a:stretch>
                    </p:blipFill>
                    <p:spPr>
                      <a:xfrm>
                        <a:off x="6468232" y="3029642"/>
                        <a:ext cx="1248920" cy="458787"/>
                      </a:xfrm>
                      <a:prstGeom prst="rect">
                        <a:avLst/>
                      </a:prstGeom>
                    </p:spPr>
                  </p:pic>
                </p:oleObj>
              </mc:Fallback>
            </mc:AlternateContent>
          </a:graphicData>
        </a:graphic>
      </p:graphicFrame>
      <p:sp>
        <p:nvSpPr>
          <p:cNvPr id="6" name="TextBox 5"/>
          <p:cNvSpPr txBox="1"/>
          <p:nvPr/>
        </p:nvSpPr>
        <p:spPr>
          <a:xfrm>
            <a:off x="0" y="3593258"/>
            <a:ext cx="7958645" cy="2308324"/>
          </a:xfrm>
          <a:prstGeom prst="rect">
            <a:avLst/>
          </a:prstGeom>
          <a:noFill/>
          <a:ln w="38100">
            <a:solidFill>
              <a:srgbClr val="FF0000"/>
            </a:solidFill>
          </a:ln>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Consider superposition of</a:t>
            </a:r>
          </a:p>
          <a:p>
            <a:r>
              <a:rPr lang="en-US" sz="2400" dirty="0">
                <a:latin typeface="Times New Roman" panose="02020603050405020304" pitchFamily="18" charset="0"/>
                <a:cs typeface="Times New Roman" panose="02020603050405020304" pitchFamily="18" charset="0"/>
              </a:rPr>
              <a:t>	-Two simple harmonic vibrations in one dimension,</a:t>
            </a:r>
          </a:p>
          <a:p>
            <a:r>
              <a:rPr lang="en-US" sz="2400" dirty="0">
                <a:latin typeface="Times New Roman" panose="02020603050405020304" pitchFamily="18" charset="0"/>
                <a:cs typeface="Times New Roman" panose="02020603050405020304" pitchFamily="18" charset="0"/>
              </a:rPr>
              <a:t>	   (Two </a:t>
            </a:r>
            <a:r>
              <a:rPr lang="en-US" sz="2400" b="1" dirty="0">
                <a:latin typeface="Times New Roman" panose="02020603050405020304" pitchFamily="18" charset="0"/>
                <a:cs typeface="Times New Roman" panose="02020603050405020304" pitchFamily="18" charset="0"/>
              </a:rPr>
              <a:t>collinear</a:t>
            </a:r>
            <a:r>
              <a:rPr lang="en-US" sz="2400" dirty="0">
                <a:latin typeface="Times New Roman" panose="02020603050405020304" pitchFamily="18" charset="0"/>
                <a:cs typeface="Times New Roman" panose="02020603050405020304" pitchFamily="18" charset="0"/>
              </a:rPr>
              <a:t> harmonic oscillations)</a:t>
            </a:r>
          </a:p>
          <a:p>
            <a:r>
              <a:rPr lang="en-US" sz="2400" dirty="0">
                <a:latin typeface="Times New Roman" panose="02020603050405020304" pitchFamily="18" charset="0"/>
                <a:cs typeface="Times New Roman" panose="02020603050405020304" pitchFamily="18" charset="0"/>
              </a:rPr>
              <a:t>	- Two perpendicular simple harmonic vibrations,</a:t>
            </a:r>
          </a:p>
          <a:p>
            <a:r>
              <a:rPr lang="en-US" sz="24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5"/>
          <a:srcRect l="8396" r="10518"/>
          <a:stretch/>
        </p:blipFill>
        <p:spPr>
          <a:xfrm>
            <a:off x="8030077" y="3598561"/>
            <a:ext cx="3945283" cy="2069081"/>
          </a:xfrm>
          <a:prstGeom prst="rect">
            <a:avLst/>
          </a:prstGeom>
          <a:ln>
            <a:solidFill>
              <a:srgbClr val="FF0000"/>
            </a:solidFill>
          </a:ln>
        </p:spPr>
      </p:pic>
      <p:sp>
        <p:nvSpPr>
          <p:cNvPr id="8" name="Rectangle 7"/>
          <p:cNvSpPr/>
          <p:nvPr/>
        </p:nvSpPr>
        <p:spPr>
          <a:xfrm>
            <a:off x="7983583" y="5667642"/>
            <a:ext cx="4515173" cy="646331"/>
          </a:xfrm>
          <a:prstGeom prst="rect">
            <a:avLst/>
          </a:prstGeom>
        </p:spPr>
        <p:txBody>
          <a:bodyPr wrap="square">
            <a:spAutoFit/>
          </a:bodyPr>
          <a:lstStyle/>
          <a:p>
            <a:r>
              <a:rPr lang="en-US" dirty="0">
                <a:hlinkClick r:id="rId6"/>
              </a:rPr>
              <a:t>https://www.quora.com/Is-it-true-that-if-three-points-are-coplanar-they-are-collinear</a:t>
            </a:r>
            <a:endParaRPr lang="en-US" dirty="0"/>
          </a:p>
        </p:txBody>
      </p:sp>
    </p:spTree>
    <p:extLst>
      <p:ext uri="{BB962C8B-B14F-4D97-AF65-F5344CB8AC3E}">
        <p14:creationId xmlns:p14="http://schemas.microsoft.com/office/powerpoint/2010/main" val="2299269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Two Simple Harmonic Vibrations in One Dimension (1)</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Two simple harmonic oscillations of </a:t>
            </a:r>
            <a:r>
              <a:rPr lang="en-US" sz="2400" b="1" dirty="0">
                <a:latin typeface="Times New Roman" panose="02020603050405020304" pitchFamily="18" charset="0"/>
                <a:cs typeface="Times New Roman" panose="02020603050405020304" pitchFamily="18" charset="0"/>
              </a:rPr>
              <a:t>equal angular frequencies</a:t>
            </a:r>
            <a:r>
              <a:rPr lang="en-US" sz="2400" dirty="0">
                <a:latin typeface="Times New Roman" panose="02020603050405020304" pitchFamily="18" charset="0"/>
                <a:cs typeface="Times New Roman" panose="02020603050405020304" pitchFamily="18" charset="0"/>
              </a:rPr>
              <a:t> but of different amplitudes and phases are given by</a:t>
            </a:r>
          </a:p>
        </p:txBody>
      </p:sp>
      <p:sp>
        <p:nvSpPr>
          <p:cNvPr id="4" name="Slide Number Placeholder 3"/>
          <p:cNvSpPr>
            <a:spLocks noGrp="1"/>
          </p:cNvSpPr>
          <p:nvPr>
            <p:ph type="sldNum" sz="quarter" idx="12"/>
          </p:nvPr>
        </p:nvSpPr>
        <p:spPr/>
        <p:txBody>
          <a:bodyPr/>
          <a:lstStyle/>
          <a:p>
            <a:fld id="{479E491B-4D2D-4E4B-A4D7-B4759C622CF9}" type="slidenum">
              <a:rPr lang="en-US" smtClean="0"/>
              <a:t>14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144888180"/>
              </p:ext>
            </p:extLst>
          </p:nvPr>
        </p:nvGraphicFramePr>
        <p:xfrm>
          <a:off x="2920999" y="2665412"/>
          <a:ext cx="5296371" cy="534987"/>
        </p:xfrm>
        <a:graphic>
          <a:graphicData uri="http://schemas.openxmlformats.org/presentationml/2006/ole">
            <mc:AlternateContent xmlns:mc="http://schemas.openxmlformats.org/markup-compatibility/2006">
              <mc:Choice xmlns:v="urn:schemas-microsoft-com:vml" Requires="v">
                <p:oleObj spid="_x0000_s7374" name="Equation" r:id="rId4" imgW="2514600" imgH="253800" progId="Equation.DSMT4">
                  <p:embed/>
                </p:oleObj>
              </mc:Choice>
              <mc:Fallback>
                <p:oleObj name="Equation" r:id="rId4" imgW="2514600" imgH="253800" progId="Equation.DSMT4">
                  <p:embed/>
                  <p:pic>
                    <p:nvPicPr>
                      <p:cNvPr id="0" name=""/>
                      <p:cNvPicPr/>
                      <p:nvPr/>
                    </p:nvPicPr>
                    <p:blipFill>
                      <a:blip r:embed="rId5"/>
                      <a:stretch>
                        <a:fillRect/>
                      </a:stretch>
                    </p:blipFill>
                    <p:spPr>
                      <a:xfrm>
                        <a:off x="2920999" y="2665412"/>
                        <a:ext cx="5296371" cy="534987"/>
                      </a:xfrm>
                      <a:prstGeom prst="rect">
                        <a:avLst/>
                      </a:prstGeom>
                    </p:spPr>
                  </p:pic>
                </p:oleObj>
              </mc:Fallback>
            </mc:AlternateContent>
          </a:graphicData>
        </a:graphic>
      </p:graphicFrame>
      <p:sp>
        <p:nvSpPr>
          <p:cNvPr id="6" name="TextBox 5"/>
          <p:cNvSpPr txBox="1"/>
          <p:nvPr/>
        </p:nvSpPr>
        <p:spPr>
          <a:xfrm>
            <a:off x="970280" y="3356132"/>
            <a:ext cx="971042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algebraic sum of the two displacement is found to be</a:t>
            </a:r>
          </a:p>
        </p:txBody>
      </p:sp>
      <p:graphicFrame>
        <p:nvGraphicFramePr>
          <p:cNvPr id="7" name="Object 6"/>
          <p:cNvGraphicFramePr>
            <a:graphicFrameLocks noChangeAspect="1"/>
          </p:cNvGraphicFramePr>
          <p:nvPr>
            <p:extLst>
              <p:ext uri="{D42A27DB-BD31-4B8C-83A1-F6EECF244321}">
                <p14:modId xmlns:p14="http://schemas.microsoft.com/office/powerpoint/2010/main" val="2044868977"/>
              </p:ext>
            </p:extLst>
          </p:nvPr>
        </p:nvGraphicFramePr>
        <p:xfrm>
          <a:off x="3511550" y="3925888"/>
          <a:ext cx="3505200" cy="534987"/>
        </p:xfrm>
        <a:graphic>
          <a:graphicData uri="http://schemas.openxmlformats.org/presentationml/2006/ole">
            <mc:AlternateContent xmlns:mc="http://schemas.openxmlformats.org/markup-compatibility/2006">
              <mc:Choice xmlns:v="urn:schemas-microsoft-com:vml" Requires="v">
                <p:oleObj spid="_x0000_s7375" name="Equation" r:id="rId6" imgW="1663560" imgH="253800" progId="Equation.DSMT4">
                  <p:embed/>
                </p:oleObj>
              </mc:Choice>
              <mc:Fallback>
                <p:oleObj name="Equation" r:id="rId6" imgW="1663560" imgH="253800" progId="Equation.DSMT4">
                  <p:embed/>
                  <p:pic>
                    <p:nvPicPr>
                      <p:cNvPr id="0" name=""/>
                      <p:cNvPicPr/>
                      <p:nvPr/>
                    </p:nvPicPr>
                    <p:blipFill>
                      <a:blip r:embed="rId7"/>
                      <a:stretch>
                        <a:fillRect/>
                      </a:stretch>
                    </p:blipFill>
                    <p:spPr>
                      <a:xfrm>
                        <a:off x="3511550" y="3925888"/>
                        <a:ext cx="3505200" cy="534987"/>
                      </a:xfrm>
                      <a:prstGeom prst="rect">
                        <a:avLst/>
                      </a:prstGeom>
                    </p:spPr>
                  </p:pic>
                </p:oleObj>
              </mc:Fallback>
            </mc:AlternateContent>
          </a:graphicData>
        </a:graphic>
      </p:graphicFrame>
      <p:sp>
        <p:nvSpPr>
          <p:cNvPr id="8" name="TextBox 7"/>
          <p:cNvSpPr txBox="1"/>
          <p:nvPr/>
        </p:nvSpPr>
        <p:spPr>
          <a:xfrm>
            <a:off x="1097280" y="4699000"/>
            <a:ext cx="100584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Note : the resulting motion is simple harmonic with an angular frequency  </a:t>
            </a:r>
            <a:r>
              <a:rPr lang="en-US" sz="2400" i="1"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sym typeface="Symbol" panose="05050102010706020507" pitchFamily="18" charset="2"/>
              </a:rPr>
              <a:t>, the same as that of the individual SHMs. The resulting motion has amplitude </a:t>
            </a:r>
            <a:r>
              <a:rPr lang="en-US" sz="2400" i="1" dirty="0">
                <a:latin typeface="Times New Roman" panose="02020603050405020304" pitchFamily="18" charset="0"/>
                <a:cs typeface="Times New Roman" panose="02020603050405020304" pitchFamily="18" charset="0"/>
                <a:sym typeface="Symbol" panose="05050102010706020507" pitchFamily="18" charset="2"/>
              </a:rPr>
              <a:t>R</a:t>
            </a:r>
            <a:r>
              <a:rPr lang="en-US" sz="2400" dirty="0">
                <a:latin typeface="Times New Roman" panose="02020603050405020304" pitchFamily="18" charset="0"/>
                <a:cs typeface="Times New Roman" panose="02020603050405020304" pitchFamily="18" charset="0"/>
                <a:sym typeface="Symbol" panose="05050102010706020507" pitchFamily="18" charset="2"/>
              </a:rPr>
              <a:t> and a phase constant </a:t>
            </a:r>
            <a:r>
              <a:rPr lang="en-US" sz="2400" i="1"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3288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resulting displacement can also be found from the addition of vectors.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using the cosine law, the resulting amplitude R is given as</a:t>
            </a:r>
          </a:p>
        </p:txBody>
      </p:sp>
      <p:sp>
        <p:nvSpPr>
          <p:cNvPr id="4" name="Slide Number Placeholder 3"/>
          <p:cNvSpPr>
            <a:spLocks noGrp="1"/>
          </p:cNvSpPr>
          <p:nvPr>
            <p:ph type="sldNum" sz="quarter" idx="12"/>
          </p:nvPr>
        </p:nvSpPr>
        <p:spPr/>
        <p:txBody>
          <a:bodyPr/>
          <a:lstStyle/>
          <a:p>
            <a:fld id="{479E491B-4D2D-4E4B-A4D7-B4759C622CF9}" type="slidenum">
              <a:rPr lang="en-US" smtClean="0"/>
              <a:t>15</a:t>
            </a:fld>
            <a:endParaRPr lang="en-US"/>
          </a:p>
        </p:txBody>
      </p:sp>
      <p:sp>
        <p:nvSpPr>
          <p:cNvPr id="5" name="Title 1"/>
          <p:cNvSpPr txBox="1">
            <a:spLocks/>
          </p:cNvSpPr>
          <p:nvPr/>
        </p:nvSpPr>
        <p:spPr>
          <a:xfrm>
            <a:off x="1249680" y="217927"/>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Two Simple Harmonic Vibrations in One Dimension (2)</a:t>
            </a:r>
          </a:p>
        </p:txBody>
      </p:sp>
      <p:pic>
        <p:nvPicPr>
          <p:cNvPr id="6" name="Picture 5"/>
          <p:cNvPicPr>
            <a:picLocks noChangeAspect="1"/>
          </p:cNvPicPr>
          <p:nvPr/>
        </p:nvPicPr>
        <p:blipFill>
          <a:blip r:embed="rId4"/>
          <a:stretch>
            <a:fillRect/>
          </a:stretch>
        </p:blipFill>
        <p:spPr>
          <a:xfrm>
            <a:off x="0" y="2822799"/>
            <a:ext cx="4824288" cy="3154669"/>
          </a:xfrm>
          <a:prstGeom prst="rect">
            <a:avLst/>
          </a:prstGeom>
        </p:spPr>
      </p:pic>
      <p:sp>
        <p:nvSpPr>
          <p:cNvPr id="8" name="TextBox 7"/>
          <p:cNvSpPr txBox="1"/>
          <p:nvPr/>
        </p:nvSpPr>
        <p:spPr>
          <a:xfrm>
            <a:off x="1598408" y="5407429"/>
            <a:ext cx="34925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Consider at t = 0</a:t>
            </a:r>
          </a:p>
        </p:txBody>
      </p:sp>
      <p:graphicFrame>
        <p:nvGraphicFramePr>
          <p:cNvPr id="10" name="Object 9"/>
          <p:cNvGraphicFramePr>
            <a:graphicFrameLocks noChangeAspect="1"/>
          </p:cNvGraphicFramePr>
          <p:nvPr>
            <p:extLst>
              <p:ext uri="{D42A27DB-BD31-4B8C-83A1-F6EECF244321}">
                <p14:modId xmlns:p14="http://schemas.microsoft.com/office/powerpoint/2010/main" val="2846521903"/>
              </p:ext>
            </p:extLst>
          </p:nvPr>
        </p:nvGraphicFramePr>
        <p:xfrm>
          <a:off x="6055043" y="3036464"/>
          <a:ext cx="3451225" cy="561975"/>
        </p:xfrm>
        <a:graphic>
          <a:graphicData uri="http://schemas.openxmlformats.org/presentationml/2006/ole">
            <mc:AlternateContent xmlns:mc="http://schemas.openxmlformats.org/markup-compatibility/2006">
              <mc:Choice xmlns:v="urn:schemas-microsoft-com:vml" Requires="v">
                <p:oleObj spid="_x0000_s8395" name="Equation" r:id="rId5" imgW="1638000" imgH="266400" progId="Equation.DSMT4">
                  <p:embed/>
                </p:oleObj>
              </mc:Choice>
              <mc:Fallback>
                <p:oleObj name="Equation" r:id="rId5" imgW="1638000" imgH="266400" progId="Equation.DSMT4">
                  <p:embed/>
                  <p:pic>
                    <p:nvPicPr>
                      <p:cNvPr id="0" name=""/>
                      <p:cNvPicPr/>
                      <p:nvPr/>
                    </p:nvPicPr>
                    <p:blipFill>
                      <a:blip r:embed="rId6"/>
                      <a:stretch>
                        <a:fillRect/>
                      </a:stretch>
                    </p:blipFill>
                    <p:spPr>
                      <a:xfrm>
                        <a:off x="6055043" y="3036464"/>
                        <a:ext cx="3451225" cy="561975"/>
                      </a:xfrm>
                      <a:prstGeom prst="rect">
                        <a:avLst/>
                      </a:prstGeom>
                    </p:spPr>
                  </p:pic>
                </p:oleObj>
              </mc:Fallback>
            </mc:AlternateContent>
          </a:graphicData>
        </a:graphic>
      </p:graphicFrame>
      <p:sp>
        <p:nvSpPr>
          <p:cNvPr id="11" name="TextBox 10"/>
          <p:cNvSpPr txBox="1"/>
          <p:nvPr/>
        </p:nvSpPr>
        <p:spPr>
          <a:xfrm>
            <a:off x="5676900" y="3857414"/>
            <a:ext cx="487957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phase constant of </a:t>
            </a:r>
            <a:r>
              <a:rPr lang="en-US" sz="2400" i="1"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is found to be</a:t>
            </a:r>
          </a:p>
        </p:txBody>
      </p:sp>
      <p:graphicFrame>
        <p:nvGraphicFramePr>
          <p:cNvPr id="12" name="Object 11"/>
          <p:cNvGraphicFramePr>
            <a:graphicFrameLocks noChangeAspect="1"/>
          </p:cNvGraphicFramePr>
          <p:nvPr>
            <p:extLst>
              <p:ext uri="{D42A27DB-BD31-4B8C-83A1-F6EECF244321}">
                <p14:modId xmlns:p14="http://schemas.microsoft.com/office/powerpoint/2010/main" val="2834594410"/>
              </p:ext>
            </p:extLst>
          </p:nvPr>
        </p:nvGraphicFramePr>
        <p:xfrm>
          <a:off x="6126480" y="4496129"/>
          <a:ext cx="3693806" cy="951435"/>
        </p:xfrm>
        <a:graphic>
          <a:graphicData uri="http://schemas.openxmlformats.org/presentationml/2006/ole">
            <mc:AlternateContent xmlns:mc="http://schemas.openxmlformats.org/markup-compatibility/2006">
              <mc:Choice xmlns:v="urn:schemas-microsoft-com:vml" Requires="v">
                <p:oleObj spid="_x0000_s8396" name="Equation" r:id="rId7" imgW="1676160" imgH="431640" progId="Equation.DSMT4">
                  <p:embed/>
                </p:oleObj>
              </mc:Choice>
              <mc:Fallback>
                <p:oleObj name="Equation" r:id="rId7" imgW="1676160" imgH="431640" progId="Equation.DSMT4">
                  <p:embed/>
                  <p:pic>
                    <p:nvPicPr>
                      <p:cNvPr id="0" name=""/>
                      <p:cNvPicPr/>
                      <p:nvPr/>
                    </p:nvPicPr>
                    <p:blipFill>
                      <a:blip r:embed="rId8"/>
                      <a:stretch>
                        <a:fillRect/>
                      </a:stretch>
                    </p:blipFill>
                    <p:spPr>
                      <a:xfrm>
                        <a:off x="6126480" y="4496129"/>
                        <a:ext cx="3693806" cy="951435"/>
                      </a:xfrm>
                      <a:prstGeom prst="rect">
                        <a:avLst/>
                      </a:prstGeom>
                    </p:spPr>
                  </p:pic>
                </p:oleObj>
              </mc:Fallback>
            </mc:AlternateContent>
          </a:graphicData>
        </a:graphic>
      </p:graphicFrame>
      <p:cxnSp>
        <p:nvCxnSpPr>
          <p:cNvPr id="9" name="Straight Connector 8"/>
          <p:cNvCxnSpPr/>
          <p:nvPr/>
        </p:nvCxnSpPr>
        <p:spPr>
          <a:xfrm>
            <a:off x="964590" y="4971846"/>
            <a:ext cx="8708" cy="104503"/>
          </a:xfrm>
          <a:prstGeom prst="line">
            <a:avLst/>
          </a:prstGeom>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CE0A56E1-8985-40AC-9DAB-BABAD66594C0}"/>
              </a:ext>
            </a:extLst>
          </p:cNvPr>
          <p:cNvSpPr/>
          <p:nvPr/>
        </p:nvSpPr>
        <p:spPr>
          <a:xfrm>
            <a:off x="2537717" y="4319079"/>
            <a:ext cx="1202076" cy="3248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782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Alternatively, the algebraic sum of the two harmonic functions can be written as </a:t>
            </a:r>
          </a:p>
        </p:txBody>
      </p:sp>
      <p:sp>
        <p:nvSpPr>
          <p:cNvPr id="4" name="Slide Number Placeholder 3"/>
          <p:cNvSpPr>
            <a:spLocks noGrp="1"/>
          </p:cNvSpPr>
          <p:nvPr>
            <p:ph type="sldNum" sz="quarter" idx="12"/>
          </p:nvPr>
        </p:nvSpPr>
        <p:spPr/>
        <p:txBody>
          <a:bodyPr/>
          <a:lstStyle/>
          <a:p>
            <a:fld id="{479E491B-4D2D-4E4B-A4D7-B4759C622CF9}" type="slidenum">
              <a:rPr lang="en-US" smtClean="0"/>
              <a:t>16</a:t>
            </a:fld>
            <a:endParaRPr lang="en-US"/>
          </a:p>
        </p:txBody>
      </p:sp>
      <p:sp>
        <p:nvSpPr>
          <p:cNvPr id="5" name="Title 1"/>
          <p:cNvSpPr txBox="1">
            <a:spLocks/>
          </p:cNvSpPr>
          <p:nvPr/>
        </p:nvSpPr>
        <p:spPr>
          <a:xfrm>
            <a:off x="1249680" y="217927"/>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Two Simple Harmonic Vibrations in One Dimension (3)</a:t>
            </a:r>
          </a:p>
        </p:txBody>
      </p:sp>
      <p:graphicFrame>
        <p:nvGraphicFramePr>
          <p:cNvPr id="6" name="Object 5"/>
          <p:cNvGraphicFramePr>
            <a:graphicFrameLocks noChangeAspect="1"/>
          </p:cNvGraphicFramePr>
          <p:nvPr>
            <p:extLst>
              <p:ext uri="{D42A27DB-BD31-4B8C-83A1-F6EECF244321}">
                <p14:modId xmlns:p14="http://schemas.microsoft.com/office/powerpoint/2010/main" val="3839014014"/>
              </p:ext>
            </p:extLst>
          </p:nvPr>
        </p:nvGraphicFramePr>
        <p:xfrm>
          <a:off x="1798348" y="2171352"/>
          <a:ext cx="8656263" cy="3854442"/>
        </p:xfrm>
        <a:graphic>
          <a:graphicData uri="http://schemas.openxmlformats.org/presentationml/2006/ole">
            <mc:AlternateContent xmlns:mc="http://schemas.openxmlformats.org/markup-compatibility/2006">
              <mc:Choice xmlns:v="urn:schemas-microsoft-com:vml" Requires="v">
                <p:oleObj spid="_x0000_s17451" name="Equation" r:id="rId3" imgW="4419360" imgH="1968480" progId="Equation.DSMT4">
                  <p:embed/>
                </p:oleObj>
              </mc:Choice>
              <mc:Fallback>
                <p:oleObj name="Equation" r:id="rId3" imgW="4419360" imgH="1968480" progId="Equation.DSMT4">
                  <p:embed/>
                  <p:pic>
                    <p:nvPicPr>
                      <p:cNvPr id="0" name=""/>
                      <p:cNvPicPr/>
                      <p:nvPr/>
                    </p:nvPicPr>
                    <p:blipFill>
                      <a:blip r:embed="rId4"/>
                      <a:stretch>
                        <a:fillRect/>
                      </a:stretch>
                    </p:blipFill>
                    <p:spPr>
                      <a:xfrm>
                        <a:off x="1798348" y="2171352"/>
                        <a:ext cx="8656263" cy="3854442"/>
                      </a:xfrm>
                      <a:prstGeom prst="rect">
                        <a:avLst/>
                      </a:prstGeom>
                    </p:spPr>
                  </p:pic>
                </p:oleObj>
              </mc:Fallback>
            </mc:AlternateContent>
          </a:graphicData>
        </a:graphic>
      </p:graphicFrame>
    </p:spTree>
    <p:extLst>
      <p:ext uri="{BB962C8B-B14F-4D97-AF65-F5344CB8AC3E}">
        <p14:creationId xmlns:p14="http://schemas.microsoft.com/office/powerpoint/2010/main" val="2057055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Example</a:t>
            </a:r>
          </a:p>
        </p:txBody>
      </p:sp>
      <p:sp>
        <p:nvSpPr>
          <p:cNvPr id="3" name="Content Placeholder 2"/>
          <p:cNvSpPr>
            <a:spLocks noGrp="1"/>
          </p:cNvSpPr>
          <p:nvPr>
            <p:ph idx="1"/>
          </p:nvPr>
        </p:nvSpPr>
        <p:spPr>
          <a:xfrm>
            <a:off x="757989" y="1845734"/>
            <a:ext cx="10397691" cy="1583266"/>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The intensity of the pattern when light from two slits interferes will be seen to depend on the superposition of two simple harmonic oscillations of equal amplitude and phase difference </a:t>
            </a:r>
            <a:r>
              <a:rPr lang="en-US" sz="2400" dirty="0">
                <a:latin typeface="Times New Roman" panose="02020603050405020304" pitchFamily="18" charset="0"/>
                <a:cs typeface="Times New Roman" panose="02020603050405020304" pitchFamily="18" charset="0"/>
                <a:sym typeface="Symbol" panose="05050102010706020507" pitchFamily="18" charset="2"/>
              </a:rPr>
              <a:t>. If intensity I = total amplitude squared.</a:t>
            </a:r>
          </a:p>
          <a:p>
            <a:r>
              <a:rPr lang="en-US" sz="2400" dirty="0">
                <a:latin typeface="Times New Roman" panose="02020603050405020304" pitchFamily="18" charset="0"/>
                <a:cs typeface="Times New Roman" panose="02020603050405020304" pitchFamily="18" charset="0"/>
                <a:sym typeface="Symbol" panose="05050102010706020507" pitchFamily="18" charset="2"/>
              </a:rPr>
              <a:t>Show that the </a:t>
            </a:r>
            <a:r>
              <a:rPr lang="en-US" sz="2400" b="1" dirty="0">
                <a:latin typeface="Times New Roman" panose="02020603050405020304" pitchFamily="18" charset="0"/>
                <a:cs typeface="Times New Roman" panose="02020603050405020304" pitchFamily="18" charset="0"/>
                <a:sym typeface="Symbol" panose="05050102010706020507" pitchFamily="18" charset="2"/>
              </a:rPr>
              <a:t>maximum</a:t>
            </a:r>
            <a:r>
              <a:rPr lang="en-US" sz="2400" dirty="0">
                <a:latin typeface="Times New Roman" panose="02020603050405020304" pitchFamily="18" charset="0"/>
                <a:cs typeface="Times New Roman" panose="02020603050405020304" pitchFamily="18" charset="0"/>
                <a:sym typeface="Symbol" panose="05050102010706020507" pitchFamily="18" charset="2"/>
              </a:rPr>
              <a:t> intensity is given by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9E491B-4D2D-4E4B-A4D7-B4759C622CF9}" type="slidenum">
              <a:rPr lang="en-US" smtClean="0"/>
              <a:t>17</a:t>
            </a:fld>
            <a:endParaRPr lang="en-US"/>
          </a:p>
        </p:txBody>
      </p:sp>
      <mc:AlternateContent xmlns:mc="http://schemas.openxmlformats.org/markup-compatibility/2006" xmlns:a14="http://schemas.microsoft.com/office/drawing/2010/main">
        <mc:Choice Requires="a14">
          <p:sp>
            <p:nvSpPr>
              <p:cNvPr id="5" name="Object 4"/>
              <p:cNvSpPr txBox="1"/>
              <p:nvPr/>
            </p:nvSpPr>
            <p:spPr>
              <a:xfrm>
                <a:off x="4655657" y="3627401"/>
                <a:ext cx="3951288" cy="654050"/>
              </a:xfrm>
              <a:prstGeom prst="rect">
                <a:avLst/>
              </a:prstGeom>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sz="2900" i="1" smtClean="0">
                              <a:solidFill>
                                <a:srgbClr val="000000"/>
                              </a:solidFill>
                              <a:latin typeface="Cambria Math" panose="02040503050406030204" pitchFamily="18" charset="0"/>
                            </a:rPr>
                          </m:ctrlPr>
                        </m:sSubPr>
                        <m:e>
                          <m:func>
                            <m:funcPr>
                              <m:ctrlPr>
                                <a:rPr lang="en-US" sz="2900" i="1">
                                  <a:solidFill>
                                    <a:srgbClr val="000000"/>
                                  </a:solidFill>
                                  <a:latin typeface="Cambria Math" panose="02040503050406030204" pitchFamily="18" charset="0"/>
                                </a:rPr>
                              </m:ctrlPr>
                            </m:funcPr>
                            <m:fName>
                              <m:sSub>
                                <m:sSubPr>
                                  <m:ctrlPr>
                                    <a:rPr lang="en-US" sz="2900" i="1" smtClean="0">
                                      <a:solidFill>
                                        <a:srgbClr val="000000"/>
                                      </a:solidFill>
                                      <a:latin typeface="Cambria Math" panose="02040503050406030204" pitchFamily="18" charset="0"/>
                                    </a:rPr>
                                  </m:ctrlPr>
                                </m:sSubPr>
                                <m:e>
                                  <m:r>
                                    <a:rPr lang="en-US" sz="2900" b="0" i="1" smtClean="0">
                                      <a:solidFill>
                                        <a:srgbClr val="000000"/>
                                      </a:solidFill>
                                      <a:latin typeface="Cambria Math" panose="02040503050406030204" pitchFamily="18" charset="0"/>
                                    </a:rPr>
                                    <m:t>𝐼</m:t>
                                  </m:r>
                                </m:e>
                                <m:sub>
                                  <m:r>
                                    <a:rPr lang="en-US" sz="2900" b="0" i="1" smtClean="0">
                                      <a:solidFill>
                                        <a:srgbClr val="000000"/>
                                      </a:solidFill>
                                      <a:latin typeface="Cambria Math" panose="02040503050406030204" pitchFamily="18" charset="0"/>
                                    </a:rPr>
                                    <m:t>𝑚𝑎𝑥</m:t>
                                  </m:r>
                                </m:sub>
                              </m:sSub>
                              <m:r>
                                <a:rPr lang="en-US" sz="2900" i="1" smtClean="0">
                                  <a:solidFill>
                                    <a:srgbClr val="000000"/>
                                  </a:solidFill>
                                  <a:latin typeface="Cambria Math" panose="02040503050406030204" pitchFamily="18" charset="0"/>
                                  <a:ea typeface="Cambria Math" panose="02040503050406030204" pitchFamily="18" charset="0"/>
                                </a:rPr>
                                <m:t>∝</m:t>
                              </m:r>
                              <m:sSup>
                                <m:sSupPr>
                                  <m:ctrlPr>
                                    <a:rPr lang="en-US" sz="2900" i="1">
                                      <a:solidFill>
                                        <a:srgbClr val="000000"/>
                                      </a:solidFill>
                                      <a:latin typeface="Cambria Math" panose="02040503050406030204" pitchFamily="18" charset="0"/>
                                    </a:rPr>
                                  </m:ctrlPr>
                                </m:sSupPr>
                                <m:e>
                                  <m:r>
                                    <m:rPr>
                                      <m:sty m:val="p"/>
                                    </m:rPr>
                                    <a:rPr lang="en-US" sz="2900" i="0">
                                      <a:solidFill>
                                        <a:srgbClr val="000000"/>
                                      </a:solidFill>
                                      <a:latin typeface="Cambria Math" panose="02040503050406030204" pitchFamily="18" charset="0"/>
                                    </a:rPr>
                                    <m:t>cos</m:t>
                                  </m:r>
                                </m:e>
                                <m:sup>
                                  <m:r>
                                    <a:rPr lang="en-US" sz="2900" i="1">
                                      <a:solidFill>
                                        <a:srgbClr val="000000"/>
                                      </a:solidFill>
                                      <a:latin typeface="Cambria Math" panose="02040503050406030204" pitchFamily="18" charset="0"/>
                                    </a:rPr>
                                    <m:t>2</m:t>
                                  </m:r>
                                </m:sup>
                              </m:sSup>
                            </m:fName>
                            <m:e>
                              <m:f>
                                <m:fPr>
                                  <m:ctrlPr>
                                    <a:rPr lang="en-US" sz="2900" i="1">
                                      <a:solidFill>
                                        <a:srgbClr val="000000"/>
                                      </a:solidFill>
                                      <a:latin typeface="Cambria Math" panose="02040503050406030204" pitchFamily="18" charset="0"/>
                                    </a:rPr>
                                  </m:ctrlPr>
                                </m:fPr>
                                <m:num>
                                  <m:r>
                                    <a:rPr lang="en-US" sz="2900" i="1">
                                      <a:solidFill>
                                        <a:srgbClr val="000000"/>
                                      </a:solidFill>
                                      <a:latin typeface="Cambria Math" panose="02040503050406030204" pitchFamily="18" charset="0"/>
                                    </a:rPr>
                                    <m:t>𝛿</m:t>
                                  </m:r>
                                </m:num>
                                <m:den>
                                  <m:r>
                                    <a:rPr lang="en-US" sz="2900" i="1">
                                      <a:solidFill>
                                        <a:srgbClr val="000000"/>
                                      </a:solidFill>
                                      <a:latin typeface="Cambria Math" panose="02040503050406030204" pitchFamily="18" charset="0"/>
                                    </a:rPr>
                                    <m:t>2</m:t>
                                  </m:r>
                                </m:den>
                              </m:f>
                            </m:e>
                          </m:func>
                        </m:e>
                        <m:sub/>
                      </m:sSub>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a:xfrm>
                <a:off x="4655657" y="3627401"/>
                <a:ext cx="3951288" cy="654050"/>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36925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9E491B-4D2D-4E4B-A4D7-B4759C622CF9}" type="slidenum">
              <a:rPr lang="en-US" smtClean="0"/>
              <a:t>18</a:t>
            </a:fld>
            <a:endParaRPr lang="en-US"/>
          </a:p>
        </p:txBody>
      </p:sp>
      <p:sp>
        <p:nvSpPr>
          <p:cNvPr id="5" name="TextBox 4"/>
          <p:cNvSpPr txBox="1"/>
          <p:nvPr/>
        </p:nvSpPr>
        <p:spPr>
          <a:xfrm>
            <a:off x="517358" y="276726"/>
            <a:ext cx="898758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Suppose the electric field from each slit is given as </a:t>
            </a:r>
          </a:p>
        </p:txBody>
      </p:sp>
      <p:graphicFrame>
        <p:nvGraphicFramePr>
          <p:cNvPr id="6" name="Object 5"/>
          <p:cNvGraphicFramePr>
            <a:graphicFrameLocks noChangeAspect="1"/>
          </p:cNvGraphicFramePr>
          <p:nvPr>
            <p:extLst>
              <p:ext uri="{D42A27DB-BD31-4B8C-83A1-F6EECF244321}">
                <p14:modId xmlns:p14="http://schemas.microsoft.com/office/powerpoint/2010/main" val="1287087388"/>
              </p:ext>
            </p:extLst>
          </p:nvPr>
        </p:nvGraphicFramePr>
        <p:xfrm>
          <a:off x="5943126" y="276726"/>
          <a:ext cx="4813792" cy="514844"/>
        </p:xfrm>
        <a:graphic>
          <a:graphicData uri="http://schemas.openxmlformats.org/presentationml/2006/ole">
            <mc:AlternateContent xmlns:mc="http://schemas.openxmlformats.org/markup-compatibility/2006">
              <mc:Choice xmlns:v="urn:schemas-microsoft-com:vml" Requires="v">
                <p:oleObj spid="_x0000_s18492" name="Equation" r:id="rId3" imgW="2374560" imgH="253800" progId="Equation.DSMT4">
                  <p:embed/>
                </p:oleObj>
              </mc:Choice>
              <mc:Fallback>
                <p:oleObj name="Equation" r:id="rId3" imgW="2374560" imgH="253800" progId="Equation.DSMT4">
                  <p:embed/>
                  <p:pic>
                    <p:nvPicPr>
                      <p:cNvPr id="0" name=""/>
                      <p:cNvPicPr/>
                      <p:nvPr/>
                    </p:nvPicPr>
                    <p:blipFill>
                      <a:blip r:embed="rId4"/>
                      <a:stretch>
                        <a:fillRect/>
                      </a:stretch>
                    </p:blipFill>
                    <p:spPr>
                      <a:xfrm>
                        <a:off x="5943126" y="276726"/>
                        <a:ext cx="4813792" cy="514844"/>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7" name="Object 6"/>
              <p:cNvSpPr txBox="1"/>
              <p:nvPr/>
            </p:nvSpPr>
            <p:spPr>
              <a:xfrm>
                <a:off x="1739900" y="1247775"/>
                <a:ext cx="8407400" cy="45656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𝐸</m:t>
                          </m:r>
                        </m:e>
                        <m:sub>
                          <m:r>
                            <a:rPr lang="en-US" sz="2400" i="1">
                              <a:solidFill>
                                <a:srgbClr val="000000"/>
                              </a:solidFill>
                              <a:latin typeface="Cambria Math" panose="02040503050406030204" pitchFamily="18" charset="0"/>
                            </a:rPr>
                            <m:t>𝑡𝑜𝑡𝑎𝑙</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𝐸</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𝐸</m:t>
                          </m:r>
                        </m:e>
                        <m:sub>
                          <m:r>
                            <a:rPr lang="en-US" sz="2400" i="1">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𝑎</m:t>
                      </m:r>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cos</m:t>
                          </m:r>
                        </m:fName>
                        <m:e>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𝜔</m:t>
                              </m:r>
                              <m:r>
                                <a:rPr lang="en-US" sz="2400" i="1">
                                  <a:solidFill>
                                    <a:srgbClr val="000000"/>
                                  </a:solidFill>
                                  <a:latin typeface="Cambria Math" panose="02040503050406030204" pitchFamily="18" charset="0"/>
                                </a:rPr>
                                <m:t>𝑡</m:t>
                              </m:r>
                            </m:e>
                          </m:d>
                        </m:e>
                      </m:func>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𝑎</m:t>
                      </m:r>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cos</m:t>
                          </m:r>
                        </m:fName>
                        <m:e>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𝜔</m:t>
                              </m:r>
                              <m:r>
                                <a:rPr lang="en-US" sz="2400" i="1">
                                  <a:solidFill>
                                    <a:srgbClr val="000000"/>
                                  </a:solidFill>
                                  <a:latin typeface="Cambria Math" panose="02040503050406030204" pitchFamily="18" charset="0"/>
                                </a:rPr>
                                <m:t>𝑡</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𝛿</m:t>
                              </m:r>
                            </m:e>
                          </m:d>
                        </m:e>
                      </m:func>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𝑅</m:t>
                      </m:r>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cos</m:t>
                          </m:r>
                        </m:fName>
                        <m:e>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𝜔</m:t>
                              </m:r>
                              <m:r>
                                <a:rPr lang="en-US" sz="2400" i="1">
                                  <a:solidFill>
                                    <a:srgbClr val="000000"/>
                                  </a:solidFill>
                                  <a:latin typeface="Cambria Math" panose="02040503050406030204" pitchFamily="18" charset="0"/>
                                </a:rPr>
                                <m:t>𝑡</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𝜃</m:t>
                              </m:r>
                            </m:e>
                          </m:d>
                        </m:e>
                      </m:func>
                    </m:oMath>
                    <m:oMath xmlns:m="http://schemas.openxmlformats.org/officeDocument/2006/math">
                      <m:r>
                        <m:rPr>
                          <m:nor/>
                        </m:rPr>
                        <a:rPr lang="en-US" sz="2400" i="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𝑎</m:t>
                      </m:r>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1</m:t>
                          </m:r>
                          <m:r>
                            <a:rPr lang="en-US" sz="2400" i="1">
                              <a:solidFill>
                                <a:srgbClr val="000000"/>
                              </a:solidFill>
                              <a:latin typeface="Cambria Math" panose="02040503050406030204" pitchFamily="18" charset="0"/>
                            </a:rPr>
                            <m:t>+</m:t>
                          </m:r>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cos</m:t>
                              </m:r>
                            </m:fName>
                            <m:e>
                              <m:r>
                                <a:rPr lang="en-US" sz="2400" i="1">
                                  <a:solidFill>
                                    <a:srgbClr val="000000"/>
                                  </a:solidFill>
                                  <a:latin typeface="Cambria Math" panose="02040503050406030204" pitchFamily="18" charset="0"/>
                                </a:rPr>
                                <m:t>𝛿</m:t>
                              </m:r>
                            </m:e>
                          </m:func>
                        </m:e>
                      </m:d>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cos</m:t>
                          </m:r>
                        </m:fName>
                        <m:e>
                          <m:r>
                            <a:rPr lang="en-US" sz="2400" i="1">
                              <a:solidFill>
                                <a:srgbClr val="000000"/>
                              </a:solidFill>
                              <a:latin typeface="Cambria Math" panose="02040503050406030204" pitchFamily="18" charset="0"/>
                            </a:rPr>
                            <m:t>𝜔</m:t>
                          </m:r>
                        </m:e>
                      </m:func>
                      <m:r>
                        <a:rPr lang="en-US" sz="2400" i="1">
                          <a:solidFill>
                            <a:srgbClr val="000000"/>
                          </a:solidFill>
                          <a:latin typeface="Cambria Math" panose="02040503050406030204" pitchFamily="18" charset="0"/>
                        </a:rPr>
                        <m:t>𝑡</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𝑎</m:t>
                      </m:r>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sin</m:t>
                          </m:r>
                        </m:fName>
                        <m:e>
                          <m:r>
                            <a:rPr lang="en-US" sz="2400" i="1">
                              <a:solidFill>
                                <a:srgbClr val="000000"/>
                              </a:solidFill>
                              <a:latin typeface="Cambria Math" panose="02040503050406030204" pitchFamily="18" charset="0"/>
                            </a:rPr>
                            <m:t>𝛿</m:t>
                          </m:r>
                        </m:e>
                      </m:func>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sin</m:t>
                          </m:r>
                        </m:fName>
                        <m:e>
                          <m:r>
                            <a:rPr lang="en-US" sz="2400" i="1">
                              <a:solidFill>
                                <a:srgbClr val="000000"/>
                              </a:solidFill>
                              <a:latin typeface="Cambria Math" panose="02040503050406030204" pitchFamily="18" charset="0"/>
                            </a:rPr>
                            <m:t>𝜔</m:t>
                          </m:r>
                        </m:e>
                      </m:func>
                      <m:r>
                        <a:rPr lang="en-US" sz="2400" i="1">
                          <a:solidFill>
                            <a:srgbClr val="000000"/>
                          </a:solidFill>
                          <a:latin typeface="Cambria Math" panose="02040503050406030204" pitchFamily="18" charset="0"/>
                        </a:rPr>
                        <m:t>𝑡</m:t>
                      </m:r>
                    </m:oMath>
                    <m:oMath xmlns:m="http://schemas.openxmlformats.org/officeDocument/2006/math">
                      <m:r>
                        <m:rPr>
                          <m:nor/>
                        </m:rPr>
                        <a:rPr lang="en-US" sz="2400" i="0">
                          <a:solidFill>
                            <a:srgbClr val="000000"/>
                          </a:solidFill>
                          <a:latin typeface="Cambria Math" panose="02040503050406030204" pitchFamily="18" charset="0"/>
                        </a:rPr>
                        <m:t>define</m:t>
                      </m:r>
                      <m:r>
                        <m:rPr>
                          <m:nor/>
                        </m:rPr>
                        <a:rPr lang="en-US" sz="2400" i="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𝑅</m:t>
                      </m:r>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cos</m:t>
                          </m:r>
                        </m:fName>
                        <m:e>
                          <m:r>
                            <a:rPr lang="en-US" sz="2400" i="1">
                              <a:solidFill>
                                <a:srgbClr val="000000"/>
                              </a:solidFill>
                              <a:latin typeface="Cambria Math" panose="02040503050406030204" pitchFamily="18" charset="0"/>
                            </a:rPr>
                            <m:t>𝜃</m:t>
                          </m:r>
                        </m:e>
                      </m:func>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𝑎</m:t>
                      </m:r>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1</m:t>
                          </m:r>
                          <m:r>
                            <a:rPr lang="en-US" sz="2400" i="1">
                              <a:solidFill>
                                <a:srgbClr val="000000"/>
                              </a:solidFill>
                              <a:latin typeface="Cambria Math" panose="02040503050406030204" pitchFamily="18" charset="0"/>
                            </a:rPr>
                            <m:t>+</m:t>
                          </m:r>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cos</m:t>
                              </m:r>
                            </m:fName>
                            <m:e>
                              <m:r>
                                <a:rPr lang="en-US" sz="2400" i="1">
                                  <a:solidFill>
                                    <a:srgbClr val="000000"/>
                                  </a:solidFill>
                                  <a:latin typeface="Cambria Math" panose="02040503050406030204" pitchFamily="18" charset="0"/>
                                </a:rPr>
                                <m:t>𝛿</m:t>
                              </m:r>
                            </m:e>
                          </m:func>
                        </m:e>
                      </m:d>
                    </m:oMath>
                    <m:oMath xmlns:m="http://schemas.openxmlformats.org/officeDocument/2006/math">
                      <m:r>
                        <m:rPr>
                          <m:nor/>
                        </m:rPr>
                        <a:rPr lang="en-US" sz="2400" i="0">
                          <a:solidFill>
                            <a:srgbClr val="000000"/>
                          </a:solidFill>
                          <a:latin typeface="Cambria Math" panose="02040503050406030204" pitchFamily="18" charset="0"/>
                        </a:rPr>
                        <m:t>and</m:t>
                      </m:r>
                      <m:r>
                        <m:rPr>
                          <m:nor/>
                        </m:rPr>
                        <a:rPr lang="en-US" sz="2400" i="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𝑅</m:t>
                      </m:r>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sin</m:t>
                          </m:r>
                        </m:fName>
                        <m:e>
                          <m:r>
                            <a:rPr lang="en-US" sz="2400" i="1">
                              <a:solidFill>
                                <a:srgbClr val="000000"/>
                              </a:solidFill>
                              <a:latin typeface="Cambria Math" panose="02040503050406030204" pitchFamily="18" charset="0"/>
                            </a:rPr>
                            <m:t>𝜃</m:t>
                          </m:r>
                        </m:e>
                      </m:func>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𝑎</m:t>
                      </m:r>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sin</m:t>
                          </m:r>
                        </m:fName>
                        <m:e>
                          <m:r>
                            <a:rPr lang="en-US" sz="2400" i="1">
                              <a:solidFill>
                                <a:srgbClr val="000000"/>
                              </a:solidFill>
                              <a:latin typeface="Cambria Math" panose="02040503050406030204" pitchFamily="18" charset="0"/>
                            </a:rPr>
                            <m:t>𝛿</m:t>
                          </m:r>
                        </m:e>
                      </m:func>
                    </m:oMath>
                    <m:oMath xmlns:m="http://schemas.openxmlformats.org/officeDocument/2006/math">
                      <m:r>
                        <m:rPr>
                          <m:nor/>
                        </m:rPr>
                        <a:rPr lang="en-US" sz="2400" i="0">
                          <a:solidFill>
                            <a:srgbClr val="000000"/>
                          </a:solidFill>
                          <a:latin typeface="Cambria Math" panose="02040503050406030204" pitchFamily="18" charset="0"/>
                        </a:rPr>
                        <m:t>this</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gives</m:t>
                      </m:r>
                      <m:r>
                        <m:rPr>
                          <m:nor/>
                        </m:rPr>
                        <a:rPr lang="en-US" sz="2400" i="0">
                          <a:solidFill>
                            <a:srgbClr val="000000"/>
                          </a:solidFill>
                          <a:latin typeface="Cambria Math" panose="02040503050406030204" pitchFamily="18" charset="0"/>
                        </a:rPr>
                        <m:t>       </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𝑅</m:t>
                          </m:r>
                        </m:e>
                        <m:sup>
                          <m:r>
                            <a:rPr lang="en-US" sz="2400" i="1">
                              <a:solidFill>
                                <a:srgbClr val="000000"/>
                              </a:solidFill>
                              <a:latin typeface="Cambria Math" panose="02040503050406030204" pitchFamily="18" charset="0"/>
                            </a:rPr>
                            <m:t>2</m:t>
                          </m:r>
                        </m:sup>
                      </m:sSup>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2</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𝑎</m:t>
                          </m:r>
                        </m:e>
                        <m:sup>
                          <m:r>
                            <a:rPr lang="en-US" sz="2400" i="1">
                              <a:solidFill>
                                <a:srgbClr val="000000"/>
                              </a:solidFill>
                              <a:latin typeface="Cambria Math" panose="02040503050406030204" pitchFamily="18" charset="0"/>
                            </a:rPr>
                            <m:t>2</m:t>
                          </m:r>
                        </m:sup>
                      </m:sSup>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1</m:t>
                          </m:r>
                          <m:r>
                            <a:rPr lang="en-US" sz="2400" i="1">
                              <a:solidFill>
                                <a:srgbClr val="000000"/>
                              </a:solidFill>
                              <a:latin typeface="Cambria Math" panose="02040503050406030204" pitchFamily="18" charset="0"/>
                            </a:rPr>
                            <m:t>+</m:t>
                          </m:r>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cos</m:t>
                              </m:r>
                            </m:fName>
                            <m:e>
                              <m:r>
                                <a:rPr lang="en-US" sz="2400" i="1">
                                  <a:solidFill>
                                    <a:srgbClr val="000000"/>
                                  </a:solidFill>
                                  <a:latin typeface="Cambria Math" panose="02040503050406030204" pitchFamily="18" charset="0"/>
                                </a:rPr>
                                <m:t>𝛿</m:t>
                              </m:r>
                            </m:e>
                          </m:func>
                        </m:e>
                      </m:d>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and</m:t>
                      </m:r>
                      <m:r>
                        <m:rPr>
                          <m:nor/>
                        </m:rPr>
                        <a:rPr lang="en-US" sz="2400" i="0">
                          <a:solidFill>
                            <a:srgbClr val="000000"/>
                          </a:solidFill>
                          <a:latin typeface="Cambria Math" panose="02040503050406030204" pitchFamily="18" charset="0"/>
                        </a:rPr>
                        <m:t>   </m:t>
                      </m:r>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tan</m:t>
                          </m:r>
                        </m:fName>
                        <m:e>
                          <m:r>
                            <a:rPr lang="en-US" sz="2400" i="1">
                              <a:solidFill>
                                <a:srgbClr val="000000"/>
                              </a:solidFill>
                              <a:latin typeface="Cambria Math" panose="02040503050406030204" pitchFamily="18" charset="0"/>
                            </a:rPr>
                            <m:t>𝜃</m:t>
                          </m:r>
                        </m:e>
                      </m:func>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sin</m:t>
                              </m:r>
                            </m:fName>
                            <m:e>
                              <m:r>
                                <a:rPr lang="en-US" sz="2400" i="1">
                                  <a:solidFill>
                                    <a:srgbClr val="000000"/>
                                  </a:solidFill>
                                  <a:latin typeface="Cambria Math" panose="02040503050406030204" pitchFamily="18" charset="0"/>
                                </a:rPr>
                                <m:t>𝛿</m:t>
                              </m:r>
                            </m:e>
                          </m:func>
                        </m:num>
                        <m:den>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1</m:t>
                              </m:r>
                              <m:r>
                                <a:rPr lang="en-US" sz="2400" i="1">
                                  <a:solidFill>
                                    <a:srgbClr val="000000"/>
                                  </a:solidFill>
                                  <a:latin typeface="Cambria Math" panose="02040503050406030204" pitchFamily="18" charset="0"/>
                                </a:rPr>
                                <m:t>+</m:t>
                              </m:r>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cos</m:t>
                                  </m:r>
                                </m:fName>
                                <m:e>
                                  <m:r>
                                    <a:rPr lang="en-US" sz="2400" i="1">
                                      <a:solidFill>
                                        <a:srgbClr val="000000"/>
                                      </a:solidFill>
                                      <a:latin typeface="Cambria Math" panose="02040503050406030204" pitchFamily="18" charset="0"/>
                                    </a:rPr>
                                    <m:t>𝛿</m:t>
                                  </m:r>
                                </m:e>
                              </m:func>
                            </m:e>
                          </m:d>
                        </m:den>
                      </m:f>
                    </m:oMath>
                    <m:oMath xmlns:m="http://schemas.openxmlformats.org/officeDocument/2006/math">
                      <m:r>
                        <m:rPr>
                          <m:nor/>
                        </m:rPr>
                        <a:rPr lang="en-US" sz="2400" i="0">
                          <a:solidFill>
                            <a:srgbClr val="000000"/>
                          </a:solidFill>
                          <a:latin typeface="Cambria Math" panose="02040503050406030204" pitchFamily="18" charset="0"/>
                        </a:rPr>
                        <m:t>intensity</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is</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given</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by</m:t>
                      </m:r>
                      <m:r>
                        <m:rPr>
                          <m:nor/>
                        </m:rPr>
                        <a:rPr lang="en-US" sz="2400" i="0">
                          <a:solidFill>
                            <a:srgbClr val="000000"/>
                          </a:solidFill>
                          <a:latin typeface="Cambria Math" panose="02040503050406030204" pitchFamily="18" charset="0"/>
                        </a:rPr>
                        <m:t>  </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𝐼</m:t>
                          </m:r>
                        </m:e>
                        <m:sup/>
                      </m:sSup>
                      <m:r>
                        <a:rPr lang="en-US" sz="2400" i="1">
                          <a:solidFill>
                            <a:srgbClr val="000000"/>
                          </a:solidFill>
                          <a:latin typeface="Cambria Math" panose="02040503050406030204" pitchFamily="18" charset="0"/>
                        </a:rPr>
                        <m:t>=</m:t>
                      </m:r>
                      <m:d>
                        <m:dPr>
                          <m:begChr m:val="⟨"/>
                          <m:endChr m:val="⟩"/>
                          <m:ctrlPr>
                            <a:rPr lang="en-US" sz="2400" i="1" smtClean="0">
                              <a:solidFill>
                                <a:srgbClr val="000000"/>
                              </a:solidFill>
                              <a:latin typeface="Cambria Math" panose="02040503050406030204" pitchFamily="18" charset="0"/>
                            </a:rPr>
                          </m:ctrlPr>
                        </m:dPr>
                        <m:e>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panose="02040503050406030204" pitchFamily="18" charset="0"/>
                                </a:rPr>
                                <m:t>𝐸</m:t>
                              </m:r>
                            </m:e>
                            <m:sub>
                              <m:r>
                                <a:rPr lang="en-US" sz="2400" i="1">
                                  <a:solidFill>
                                    <a:srgbClr val="000000"/>
                                  </a:solidFill>
                                  <a:latin typeface="Cambria Math" panose="02040503050406030204" pitchFamily="18" charset="0"/>
                                </a:rPr>
                                <m:t>𝑡𝑜𝑡𝑎𝑙</m:t>
                              </m:r>
                            </m:sub>
                            <m:sup>
                              <m:r>
                                <a:rPr lang="en-US" sz="2400" i="1">
                                  <a:solidFill>
                                    <a:srgbClr val="000000"/>
                                  </a:solidFill>
                                  <a:latin typeface="Cambria Math" panose="02040503050406030204" pitchFamily="18" charset="0"/>
                                </a:rPr>
                                <m:t>2</m:t>
                              </m:r>
                            </m:sup>
                          </m:sSubSup>
                        </m:e>
                      </m:d>
                      <m:r>
                        <a:rPr lang="en-US" sz="2400" i="1">
                          <a:solidFill>
                            <a:srgbClr val="000000"/>
                          </a:solidFill>
                          <a:latin typeface="Cambria Math" panose="02040503050406030204" pitchFamily="18" charset="0"/>
                        </a:rPr>
                        <m:t>=</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𝑅</m:t>
                          </m:r>
                        </m:e>
                        <m:sup>
                          <m:r>
                            <a:rPr lang="en-US" sz="2400" i="1">
                              <a:solidFill>
                                <a:srgbClr val="000000"/>
                              </a:solidFill>
                              <a:latin typeface="Cambria Math" panose="02040503050406030204" pitchFamily="18" charset="0"/>
                            </a:rPr>
                            <m:t>2</m:t>
                          </m:r>
                        </m:sup>
                      </m:sSup>
                      <m:func>
                        <m:funcPr>
                          <m:ctrlPr>
                            <a:rPr lang="en-US" sz="2400" i="1">
                              <a:solidFill>
                                <a:srgbClr val="000000"/>
                              </a:solidFill>
                              <a:latin typeface="Cambria Math" panose="02040503050406030204" pitchFamily="18" charset="0"/>
                            </a:rPr>
                          </m:ctrlPr>
                        </m:funcPr>
                        <m:fName>
                          <m:sSup>
                            <m:sSupPr>
                              <m:ctrlPr>
                                <a:rPr lang="en-US" sz="2400" i="1">
                                  <a:solidFill>
                                    <a:srgbClr val="000000"/>
                                  </a:solidFill>
                                  <a:latin typeface="Cambria Math" panose="02040503050406030204" pitchFamily="18" charset="0"/>
                                </a:rPr>
                              </m:ctrlPr>
                            </m:sSupPr>
                            <m:e>
                              <m:d>
                                <m:dPr>
                                  <m:begChr m:val="⟨"/>
                                  <m:endChr m:val="⟩"/>
                                  <m:ctrlPr>
                                    <a:rPr lang="en-US" sz="2400" i="1" smtClean="0">
                                      <a:solidFill>
                                        <a:srgbClr val="000000"/>
                                      </a:solidFill>
                                      <a:latin typeface="Cambria Math" panose="02040503050406030204" pitchFamily="18" charset="0"/>
                                    </a:rPr>
                                  </m:ctrlPr>
                                </m:dPr>
                                <m:e>
                                  <m:func>
                                    <m:funcPr>
                                      <m:ctrlPr>
                                        <a:rPr lang="en-US" sz="2400" i="1">
                                          <a:solidFill>
                                            <a:srgbClr val="000000"/>
                                          </a:solidFill>
                                          <a:latin typeface="Cambria Math" panose="02040503050406030204" pitchFamily="18" charset="0"/>
                                        </a:rPr>
                                      </m:ctrlPr>
                                    </m:funcPr>
                                    <m:fName>
                                      <m:sSup>
                                        <m:sSupPr>
                                          <m:ctrlPr>
                                            <a:rPr lang="en-US" sz="2400" i="1">
                                              <a:solidFill>
                                                <a:srgbClr val="000000"/>
                                              </a:solidFill>
                                              <a:latin typeface="Cambria Math" panose="02040503050406030204" pitchFamily="18" charset="0"/>
                                            </a:rPr>
                                          </m:ctrlPr>
                                        </m:sSupPr>
                                        <m:e>
                                          <m:r>
                                            <m:rPr>
                                              <m:sty m:val="p"/>
                                            </m:rPr>
                                            <a:rPr lang="en-US" sz="2400">
                                              <a:solidFill>
                                                <a:srgbClr val="000000"/>
                                              </a:solidFill>
                                              <a:latin typeface="Cambria Math" panose="02040503050406030204" pitchFamily="18" charset="0"/>
                                            </a:rPr>
                                            <m:t>cos</m:t>
                                          </m:r>
                                        </m:e>
                                        <m:sup>
                                          <m:r>
                                            <a:rPr lang="en-US" sz="2400" i="1">
                                              <a:solidFill>
                                                <a:srgbClr val="000000"/>
                                              </a:solidFill>
                                              <a:latin typeface="Cambria Math" panose="02040503050406030204" pitchFamily="18" charset="0"/>
                                            </a:rPr>
                                            <m:t>2</m:t>
                                          </m:r>
                                        </m:sup>
                                      </m:sSup>
                                    </m:fName>
                                    <m:e>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𝜔</m:t>
                                          </m:r>
                                          <m:r>
                                            <a:rPr lang="en-US" sz="2400" i="1">
                                              <a:solidFill>
                                                <a:srgbClr val="000000"/>
                                              </a:solidFill>
                                              <a:latin typeface="Cambria Math" panose="02040503050406030204" pitchFamily="18" charset="0"/>
                                            </a:rPr>
                                            <m:t>𝑡</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𝜃</m:t>
                                          </m:r>
                                        </m:e>
                                      </m:d>
                                    </m:e>
                                  </m:func>
                                </m:e>
                              </m:d>
                            </m:e>
                            <m:sup/>
                          </m:sSup>
                        </m:fName>
                        <m:e/>
                      </m:func>
                    </m:oMath>
                    <m:oMath xmlns:m="http://schemas.openxmlformats.org/officeDocument/2006/math">
                      <m:r>
                        <m:rPr>
                          <m:nor/>
                        </m:rPr>
                        <a:rPr lang="en-US" sz="2400" i="0">
                          <a:solidFill>
                            <a:srgbClr val="000000"/>
                          </a:solidFill>
                          <a:latin typeface="Cambria Math" panose="02040503050406030204" pitchFamily="18" charset="0"/>
                        </a:rPr>
                        <m:t>                                                  =</m:t>
                      </m:r>
                      <m:r>
                        <a:rPr lang="en-US" sz="2400" b="0" i="1" smtClean="0">
                          <a:solidFill>
                            <a:srgbClr val="000000"/>
                          </a:solidFill>
                          <a:latin typeface="Cambria Math" panose="02040503050406030204" pitchFamily="18" charset="0"/>
                        </a:rPr>
                        <m:t>2</m:t>
                      </m:r>
                      <m:sSup>
                        <m:sSupPr>
                          <m:ctrlPr>
                            <a:rPr lang="en-US" sz="2400" b="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𝑎</m:t>
                          </m:r>
                        </m:e>
                        <m:sup>
                          <m:r>
                            <a:rPr lang="en-US" sz="2400" b="0" i="1" smtClean="0">
                              <a:solidFill>
                                <a:srgbClr val="000000"/>
                              </a:solidFill>
                              <a:latin typeface="Cambria Math" panose="02040503050406030204" pitchFamily="18" charset="0"/>
                            </a:rPr>
                            <m:t>2</m:t>
                          </m:r>
                        </m:sup>
                      </m:sSup>
                      <m:sSup>
                        <m:sSupPr>
                          <m:ctrlPr>
                            <a:rPr lang="en-US" sz="2400" i="1" smtClean="0">
                              <a:solidFill>
                                <a:srgbClr val="000000"/>
                              </a:solidFill>
                              <a:latin typeface="Cambria Math" panose="02040503050406030204" pitchFamily="18" charset="0"/>
                            </a:rPr>
                          </m:ctrlPr>
                        </m:sSupPr>
                        <m:e>
                          <m:r>
                            <m:rPr>
                              <m:sty m:val="p"/>
                            </m:rPr>
                            <a:rPr lang="en-US" sz="2400">
                              <a:solidFill>
                                <a:srgbClr val="000000"/>
                              </a:solidFill>
                              <a:latin typeface="Cambria Math" panose="02040503050406030204" pitchFamily="18" charset="0"/>
                            </a:rPr>
                            <m:t>cos</m:t>
                          </m:r>
                        </m:e>
                        <m:sup>
                          <m:r>
                            <a:rPr lang="en-US" sz="2400" b="0" i="1" smtClean="0">
                              <a:solidFill>
                                <a:srgbClr val="000000"/>
                              </a:solidFill>
                              <a:latin typeface="Cambria Math" panose="02040503050406030204" pitchFamily="18" charset="0"/>
                            </a:rPr>
                            <m:t>2</m:t>
                          </m:r>
                        </m:sup>
                      </m:sSup>
                      <m:d>
                        <m:dPr>
                          <m:ctrlPr>
                            <a:rPr lang="en-US" sz="2400" i="1" smtClean="0">
                              <a:solidFill>
                                <a:srgbClr val="000000"/>
                              </a:solidFill>
                              <a:latin typeface="Cambria Math" panose="02040503050406030204" pitchFamily="18" charset="0"/>
                            </a:rPr>
                          </m:ctrlPr>
                        </m:dPr>
                        <m:e>
                          <m:box>
                            <m:boxPr>
                              <m:ctrlPr>
                                <a:rPr lang="en-US" sz="2400" i="1" smtClean="0">
                                  <a:solidFill>
                                    <a:srgbClr val="000000"/>
                                  </a:solidFill>
                                  <a:latin typeface="Cambria Math" panose="02040503050406030204" pitchFamily="18" charset="0"/>
                                </a:rPr>
                              </m:ctrlPr>
                            </m:boxPr>
                            <m:e>
                              <m:argPr>
                                <m:argSz m:val="-1"/>
                              </m:argPr>
                              <m:f>
                                <m:fPr>
                                  <m:ctrlPr>
                                    <a:rPr lang="en-US" sz="2400" i="1" smtClean="0">
                                      <a:solidFill>
                                        <a:srgbClr val="000000"/>
                                      </a:solidFill>
                                      <a:latin typeface="Cambria Math" panose="02040503050406030204" pitchFamily="18" charset="0"/>
                                    </a:rPr>
                                  </m:ctrlPr>
                                </m:fPr>
                                <m:num>
                                  <m:r>
                                    <a:rPr lang="en-US" sz="2400" i="1" smtClean="0">
                                      <a:solidFill>
                                        <a:srgbClr val="000000"/>
                                      </a:solidFill>
                                      <a:latin typeface="Cambria Math" panose="02040503050406030204" pitchFamily="18" charset="0"/>
                                      <a:ea typeface="Cambria Math" panose="02040503050406030204" pitchFamily="18" charset="0"/>
                                    </a:rPr>
                                    <m:t>𝛿</m:t>
                                  </m:r>
                                </m:num>
                                <m:den>
                                  <m:r>
                                    <a:rPr lang="en-US" sz="2400" b="0" i="1" smtClean="0">
                                      <a:solidFill>
                                        <a:srgbClr val="000000"/>
                                      </a:solidFill>
                                      <a:latin typeface="Cambria Math" panose="02040503050406030204" pitchFamily="18" charset="0"/>
                                    </a:rPr>
                                    <m:t>2</m:t>
                                  </m:r>
                                </m:den>
                              </m:f>
                            </m:e>
                          </m:box>
                        </m:e>
                      </m:d>
                    </m:oMath>
                  </m:oMathPara>
                </a14:m>
                <a:br>
                  <a:rPr lang="en-US" sz="2400" i="1" dirty="0">
                    <a:solidFill>
                      <a:srgbClr val="000000"/>
                    </a:solidFill>
                    <a:latin typeface="Cambria Math" panose="02040503050406030204" pitchFamily="18" charset="0"/>
                  </a:rPr>
                </a:br>
                <a:r>
                  <a:rPr lang="en-US" sz="2400" i="1" dirty="0">
                    <a:solidFill>
                      <a:srgbClr val="000000"/>
                    </a:solidFill>
                    <a:latin typeface="Cambria Math" panose="02040503050406030204" pitchFamily="18" charset="0"/>
                  </a:rPr>
                  <a:t>			</a:t>
                </a:r>
                <a14:m>
                  <m:oMath xmlns:m="http://schemas.openxmlformats.org/officeDocument/2006/math">
                    <m:r>
                      <a:rPr lang="en-US" sz="2400" i="1">
                        <a:solidFill>
                          <a:srgbClr val="000000"/>
                        </a:solidFill>
                        <a:latin typeface="Cambria Math" panose="02040503050406030204" pitchFamily="18" charset="0"/>
                      </a:rPr>
                      <m:t>∴</m:t>
                    </m:r>
                    <m:sSub>
                      <m:sSubPr>
                        <m:ctrlPr>
                          <a:rPr lang="en-US" sz="240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𝐼</m:t>
                        </m:r>
                      </m:e>
                      <m:sub>
                        <m:r>
                          <a:rPr lang="en-US" sz="2400" b="0" i="1" smtClean="0">
                            <a:solidFill>
                              <a:srgbClr val="000000"/>
                            </a:solidFill>
                            <a:latin typeface="Cambria Math" panose="02040503050406030204" pitchFamily="18" charset="0"/>
                          </a:rPr>
                          <m:t>𝑚𝑎𝑥</m:t>
                        </m:r>
                      </m:sub>
                    </m:sSub>
                    <m:sSub>
                      <m:sSubPr>
                        <m:ctrlPr>
                          <a:rPr lang="en-US" sz="2400" i="1" smtClean="0">
                            <a:solidFill>
                              <a:srgbClr val="000000"/>
                            </a:solidFill>
                            <a:latin typeface="Cambria Math" panose="02040503050406030204" pitchFamily="18" charset="0"/>
                          </a:rPr>
                        </m:ctrlPr>
                      </m:sSubPr>
                      <m:e>
                        <m:r>
                          <a:rPr lang="en-US" sz="2400" i="1" smtClean="0">
                            <a:solidFill>
                              <a:srgbClr val="000000"/>
                            </a:solidFill>
                            <a:latin typeface="Cambria Math" panose="02040503050406030204" pitchFamily="18" charset="0"/>
                            <a:sym typeface="Symbol" panose="05050102010706020507" pitchFamily="18" charset="2"/>
                          </a:rPr>
                          <m:t></m:t>
                        </m:r>
                        <m:func>
                          <m:funcPr>
                            <m:ctrlPr>
                              <a:rPr lang="en-US" sz="2400" i="1">
                                <a:solidFill>
                                  <a:srgbClr val="000000"/>
                                </a:solidFill>
                                <a:latin typeface="Cambria Math" panose="02040503050406030204" pitchFamily="18" charset="0"/>
                              </a:rPr>
                            </m:ctrlPr>
                          </m:funcPr>
                          <m:fName>
                            <m:sSup>
                              <m:sSupPr>
                                <m:ctrlPr>
                                  <a:rPr lang="en-US" sz="2400" i="1">
                                    <a:solidFill>
                                      <a:srgbClr val="000000"/>
                                    </a:solidFill>
                                    <a:latin typeface="Cambria Math" panose="02040503050406030204" pitchFamily="18" charset="0"/>
                                  </a:rPr>
                                </m:ctrlPr>
                              </m:sSupPr>
                              <m:e>
                                <m:r>
                                  <m:rPr>
                                    <m:sty m:val="p"/>
                                  </m:rPr>
                                  <a:rPr lang="en-US" sz="2400" i="0">
                                    <a:solidFill>
                                      <a:srgbClr val="000000"/>
                                    </a:solidFill>
                                    <a:latin typeface="Cambria Math" panose="02040503050406030204" pitchFamily="18" charset="0"/>
                                  </a:rPr>
                                  <m:t>cos</m:t>
                                </m:r>
                              </m:e>
                              <m:sup>
                                <m:r>
                                  <a:rPr lang="en-US" sz="2400" i="1">
                                    <a:solidFill>
                                      <a:srgbClr val="000000"/>
                                    </a:solidFill>
                                    <a:latin typeface="Cambria Math" panose="02040503050406030204" pitchFamily="18" charset="0"/>
                                  </a:rPr>
                                  <m:t>2</m:t>
                                </m:r>
                              </m:sup>
                            </m:sSup>
                          </m:fName>
                          <m:e>
                            <m:d>
                              <m:dPr>
                                <m:ctrlPr>
                                  <a:rPr lang="en-US" sz="2400" i="1">
                                    <a:solidFill>
                                      <a:srgbClr val="000000"/>
                                    </a:solidFill>
                                    <a:latin typeface="Cambria Math" panose="02040503050406030204" pitchFamily="18" charset="0"/>
                                  </a:rPr>
                                </m:ctrlPr>
                              </m:dPr>
                              <m:e>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𝛿</m:t>
                                    </m:r>
                                  </m:num>
                                  <m:den>
                                    <m:r>
                                      <a:rPr lang="en-US" sz="2400" i="1">
                                        <a:solidFill>
                                          <a:srgbClr val="000000"/>
                                        </a:solidFill>
                                        <a:latin typeface="Cambria Math" panose="02040503050406030204" pitchFamily="18" charset="0"/>
                                      </a:rPr>
                                      <m:t>2</m:t>
                                    </m:r>
                                  </m:den>
                                </m:f>
                              </m:e>
                            </m:d>
                          </m:e>
                        </m:func>
                      </m:e>
                      <m:sub/>
                    </m:sSub>
                  </m:oMath>
                </a14:m>
                <a:endParaRPr lang="en-US" sz="2400" dirty="0"/>
              </a:p>
            </p:txBody>
          </p:sp>
        </mc:Choice>
        <mc:Fallback>
          <p:sp>
            <p:nvSpPr>
              <p:cNvPr id="7" name="Object 6"/>
              <p:cNvSpPr txBox="1">
                <a:spLocks noRot="1" noChangeAspect="1" noMove="1" noResize="1" noEditPoints="1" noAdjustHandles="1" noChangeArrowheads="1" noChangeShapeType="1" noTextEdit="1"/>
              </p:cNvSpPr>
              <p:nvPr/>
            </p:nvSpPr>
            <p:spPr>
              <a:xfrm>
                <a:off x="1739900" y="1247775"/>
                <a:ext cx="8407400" cy="4565650"/>
              </a:xfrm>
              <a:prstGeom prst="rect">
                <a:avLst/>
              </a:prstGeom>
              <a:blipFill>
                <a:blip r:embed="rId5"/>
                <a:stretch>
                  <a:fillRect l="-217"/>
                </a:stretch>
              </a:blipFill>
            </p:spPr>
            <p:txBody>
              <a:bodyPr/>
              <a:lstStyle/>
              <a:p>
                <a:r>
                  <a:rPr lang="en-US">
                    <a:noFill/>
                  </a:rPr>
                  <a:t> </a:t>
                </a:r>
              </a:p>
            </p:txBody>
          </p:sp>
        </mc:Fallback>
      </mc:AlternateContent>
      <p:sp>
        <p:nvSpPr>
          <p:cNvPr id="8" name="Rectangle 7"/>
          <p:cNvSpPr/>
          <p:nvPr/>
        </p:nvSpPr>
        <p:spPr>
          <a:xfrm>
            <a:off x="1344494" y="1006522"/>
            <a:ext cx="8802806" cy="484495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61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Consider two vibrations of equal amplitudes but different frequencies,</a:t>
            </a:r>
          </a:p>
        </p:txBody>
      </p:sp>
      <p:sp>
        <p:nvSpPr>
          <p:cNvPr id="4" name="Slide Number Placeholder 3"/>
          <p:cNvSpPr>
            <a:spLocks noGrp="1"/>
          </p:cNvSpPr>
          <p:nvPr>
            <p:ph type="sldNum" sz="quarter" idx="12"/>
          </p:nvPr>
        </p:nvSpPr>
        <p:spPr/>
        <p:txBody>
          <a:bodyPr/>
          <a:lstStyle/>
          <a:p>
            <a:fld id="{479E491B-4D2D-4E4B-A4D7-B4759C622CF9}" type="slidenum">
              <a:rPr lang="en-US" smtClean="0"/>
              <a:t>19</a:t>
            </a:fld>
            <a:endParaRPr lang="en-US"/>
          </a:p>
        </p:txBody>
      </p:sp>
      <p:sp>
        <p:nvSpPr>
          <p:cNvPr id="5" name="Title 1"/>
          <p:cNvSpPr txBox="1">
            <a:spLocks/>
          </p:cNvSpPr>
          <p:nvPr/>
        </p:nvSpPr>
        <p:spPr>
          <a:xfrm>
            <a:off x="1249680" y="4390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Two Simple Harmonic Vibrations in One Dimension (4)</a:t>
            </a:r>
          </a:p>
        </p:txBody>
      </p:sp>
      <p:graphicFrame>
        <p:nvGraphicFramePr>
          <p:cNvPr id="6" name="Object 5"/>
          <p:cNvGraphicFramePr>
            <a:graphicFrameLocks noChangeAspect="1"/>
          </p:cNvGraphicFramePr>
          <p:nvPr>
            <p:extLst>
              <p:ext uri="{D42A27DB-BD31-4B8C-83A1-F6EECF244321}">
                <p14:modId xmlns:p14="http://schemas.microsoft.com/office/powerpoint/2010/main" val="3867604525"/>
              </p:ext>
            </p:extLst>
          </p:nvPr>
        </p:nvGraphicFramePr>
        <p:xfrm>
          <a:off x="2527300" y="2322512"/>
          <a:ext cx="5667194" cy="573087"/>
        </p:xfrm>
        <a:graphic>
          <a:graphicData uri="http://schemas.openxmlformats.org/presentationml/2006/ole">
            <mc:AlternateContent xmlns:mc="http://schemas.openxmlformats.org/markup-compatibility/2006">
              <mc:Choice xmlns:v="urn:schemas-microsoft-com:vml" Requires="v">
                <p:oleObj spid="_x0000_s10426" name="Equation" r:id="rId3" imgW="2260440" imgH="228600" progId="Equation.DSMT4">
                  <p:embed/>
                </p:oleObj>
              </mc:Choice>
              <mc:Fallback>
                <p:oleObj name="Equation" r:id="rId3" imgW="2260440" imgH="228600" progId="Equation.DSMT4">
                  <p:embed/>
                  <p:pic>
                    <p:nvPicPr>
                      <p:cNvPr id="0" name=""/>
                      <p:cNvPicPr/>
                      <p:nvPr/>
                    </p:nvPicPr>
                    <p:blipFill>
                      <a:blip r:embed="rId4"/>
                      <a:stretch>
                        <a:fillRect/>
                      </a:stretch>
                    </p:blipFill>
                    <p:spPr>
                      <a:xfrm>
                        <a:off x="2527300" y="2322512"/>
                        <a:ext cx="5667194" cy="573087"/>
                      </a:xfrm>
                      <a:prstGeom prst="rect">
                        <a:avLst/>
                      </a:prstGeom>
                    </p:spPr>
                  </p:pic>
                </p:oleObj>
              </mc:Fallback>
            </mc:AlternateContent>
          </a:graphicData>
        </a:graphic>
      </p:graphicFrame>
      <p:sp>
        <p:nvSpPr>
          <p:cNvPr id="7" name="TextBox 6"/>
          <p:cNvSpPr txBox="1"/>
          <p:nvPr/>
        </p:nvSpPr>
        <p:spPr>
          <a:xfrm>
            <a:off x="2049780" y="3003973"/>
            <a:ext cx="8650778"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resulting displacement is given by</a:t>
            </a:r>
          </a:p>
        </p:txBody>
      </p:sp>
      <p:graphicFrame>
        <p:nvGraphicFramePr>
          <p:cNvPr id="8" name="Object 7"/>
          <p:cNvGraphicFramePr>
            <a:graphicFrameLocks noChangeAspect="1"/>
          </p:cNvGraphicFramePr>
          <p:nvPr>
            <p:extLst>
              <p:ext uri="{D42A27DB-BD31-4B8C-83A1-F6EECF244321}">
                <p14:modId xmlns:p14="http://schemas.microsoft.com/office/powerpoint/2010/main" val="1266317282"/>
              </p:ext>
            </p:extLst>
          </p:nvPr>
        </p:nvGraphicFramePr>
        <p:xfrm>
          <a:off x="1757680" y="3650104"/>
          <a:ext cx="6940550" cy="1049337"/>
        </p:xfrm>
        <a:graphic>
          <a:graphicData uri="http://schemas.openxmlformats.org/presentationml/2006/ole">
            <mc:AlternateContent xmlns:mc="http://schemas.openxmlformats.org/markup-compatibility/2006">
              <mc:Choice xmlns:v="urn:schemas-microsoft-com:vml" Requires="v">
                <p:oleObj spid="_x0000_s10427" name="Equation" r:id="rId5" imgW="2768400" imgH="419040" progId="Equation.DSMT4">
                  <p:embed/>
                </p:oleObj>
              </mc:Choice>
              <mc:Fallback>
                <p:oleObj name="Equation" r:id="rId5" imgW="2768400" imgH="419040" progId="Equation.DSMT4">
                  <p:embed/>
                  <p:pic>
                    <p:nvPicPr>
                      <p:cNvPr id="0" name=""/>
                      <p:cNvPicPr/>
                      <p:nvPr/>
                    </p:nvPicPr>
                    <p:blipFill>
                      <a:blip r:embed="rId6"/>
                      <a:stretch>
                        <a:fillRect/>
                      </a:stretch>
                    </p:blipFill>
                    <p:spPr>
                      <a:xfrm>
                        <a:off x="1757680" y="3650104"/>
                        <a:ext cx="6940550" cy="1049337"/>
                      </a:xfrm>
                      <a:prstGeom prst="rect">
                        <a:avLst/>
                      </a:prstGeom>
                    </p:spPr>
                  </p:pic>
                </p:oleObj>
              </mc:Fallback>
            </mc:AlternateContent>
          </a:graphicData>
        </a:graphic>
      </p:graphicFrame>
      <p:sp>
        <p:nvSpPr>
          <p:cNvPr id="9" name="TextBox 8"/>
          <p:cNvSpPr txBox="1"/>
          <p:nvPr/>
        </p:nvSpPr>
        <p:spPr>
          <a:xfrm>
            <a:off x="2214880" y="4728535"/>
            <a:ext cx="8650778"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2</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sz="2400" dirty="0">
                <a:latin typeface="Times New Roman" panose="02020603050405020304" pitchFamily="18" charset="0"/>
                <a:cs typeface="Times New Roman" panose="02020603050405020304" pitchFamily="18" charset="0"/>
                <a:sym typeface="Symbol" panose="05050102010706020507" pitchFamily="18" charset="2"/>
              </a:rPr>
              <a:t> is the beat frequency.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0015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A simple harmonic oscillator : simple pendulum</a:t>
            </a:r>
          </a:p>
        </p:txBody>
      </p:sp>
      <p:sp>
        <p:nvSpPr>
          <p:cNvPr id="3" name="Content Placeholder 2"/>
          <p:cNvSpPr>
            <a:spLocks noGrp="1"/>
          </p:cNvSpPr>
          <p:nvPr>
            <p:ph idx="1"/>
          </p:nvPr>
        </p:nvSpPr>
        <p:spPr>
          <a:xfrm>
            <a:off x="5924282" y="1808802"/>
            <a:ext cx="5429518" cy="441057"/>
          </a:xfrm>
        </p:spPr>
        <p:txBody>
          <a:bodyPr>
            <a:no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(Guessed) Solutions of the equation of motion</a:t>
            </a:r>
          </a:p>
        </p:txBody>
      </p:sp>
      <p:sp>
        <p:nvSpPr>
          <p:cNvPr id="7" name="Slide Number Placeholder 6"/>
          <p:cNvSpPr>
            <a:spLocks noGrp="1"/>
          </p:cNvSpPr>
          <p:nvPr>
            <p:ph type="sldNum" sz="quarter" idx="12"/>
          </p:nvPr>
        </p:nvSpPr>
        <p:spPr/>
        <p:txBody>
          <a:bodyPr/>
          <a:lstStyle/>
          <a:p>
            <a:fld id="{479E491B-4D2D-4E4B-A4D7-B4759C622CF9}" type="slidenum">
              <a:rPr lang="en-US" smtClean="0"/>
              <a:t>2</a:t>
            </a:fld>
            <a:endParaRPr lang="en-US"/>
          </a:p>
        </p:txBody>
      </p:sp>
      <p:pic>
        <p:nvPicPr>
          <p:cNvPr id="4" name="Picture 3"/>
          <p:cNvPicPr>
            <a:picLocks noChangeAspect="1"/>
          </p:cNvPicPr>
          <p:nvPr/>
        </p:nvPicPr>
        <p:blipFill>
          <a:blip r:embed="rId4"/>
          <a:stretch>
            <a:fillRect/>
          </a:stretch>
        </p:blipFill>
        <p:spPr>
          <a:xfrm>
            <a:off x="717385" y="1825625"/>
            <a:ext cx="4741062" cy="4485023"/>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420438803"/>
              </p:ext>
            </p:extLst>
          </p:nvPr>
        </p:nvGraphicFramePr>
        <p:xfrm>
          <a:off x="7012424" y="2438798"/>
          <a:ext cx="3544046" cy="494518"/>
        </p:xfrm>
        <a:graphic>
          <a:graphicData uri="http://schemas.openxmlformats.org/presentationml/2006/ole">
            <mc:AlternateContent xmlns:mc="http://schemas.openxmlformats.org/markup-compatibility/2006">
              <mc:Choice xmlns:v="urn:schemas-microsoft-com:vml" Requires="v">
                <p:oleObj spid="_x0000_s1425" name="Equation" r:id="rId5" imgW="1638000" imgH="228600" progId="Equation.DSMT4">
                  <p:embed/>
                </p:oleObj>
              </mc:Choice>
              <mc:Fallback>
                <p:oleObj name="Equation" r:id="rId5" imgW="1638000" imgH="228600" progId="Equation.DSMT4">
                  <p:embed/>
                  <p:pic>
                    <p:nvPicPr>
                      <p:cNvPr id="0" name=""/>
                      <p:cNvPicPr/>
                      <p:nvPr/>
                    </p:nvPicPr>
                    <p:blipFill>
                      <a:blip r:embed="rId6"/>
                      <a:stretch>
                        <a:fillRect/>
                      </a:stretch>
                    </p:blipFill>
                    <p:spPr>
                      <a:xfrm>
                        <a:off x="7012424" y="2438798"/>
                        <a:ext cx="3544046" cy="494518"/>
                      </a:xfrm>
                      <a:prstGeom prst="rect">
                        <a:avLst/>
                      </a:prstGeom>
                    </p:spPr>
                  </p:pic>
                </p:oleObj>
              </mc:Fallback>
            </mc:AlternateContent>
          </a:graphicData>
        </a:graphic>
      </p:graphicFrame>
      <p:sp>
        <p:nvSpPr>
          <p:cNvPr id="6" name="TextBox 5"/>
          <p:cNvSpPr txBox="1"/>
          <p:nvPr/>
        </p:nvSpPr>
        <p:spPr>
          <a:xfrm>
            <a:off x="5841242" y="3111690"/>
            <a:ext cx="635075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where </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 arbitrary constants and </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a:latin typeface="Times New Roman" panose="02020603050405020304" pitchFamily="18" charset="0"/>
                <a:cs typeface="Times New Roman" panose="02020603050405020304" pitchFamily="18" charset="0"/>
                <a:sym typeface="Symbol" panose="05050102010706020507" pitchFamily="18" charset="2"/>
              </a:rPr>
              <a:t>g</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a:latin typeface="Times New Roman" panose="02020603050405020304" pitchFamily="18" charset="0"/>
                <a:cs typeface="Times New Roman" panose="02020603050405020304" pitchFamily="18" charset="0"/>
                <a:sym typeface="Symbol" panose="05050102010706020507" pitchFamily="18" charset="2"/>
              </a:rPr>
              <a:t>l</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baseline="30000" dirty="0">
                <a:latin typeface="Times New Roman" panose="02020603050405020304" pitchFamily="18" charset="0"/>
                <a:cs typeface="Times New Roman" panose="02020603050405020304" pitchFamily="18" charset="0"/>
                <a:sym typeface="Symbol" panose="05050102010706020507" pitchFamily="18" charset="2"/>
              </a:rPr>
              <a:t>1/2</a:t>
            </a:r>
            <a:r>
              <a:rPr lang="en-US" sz="2400" dirty="0">
                <a:latin typeface="Times New Roman" panose="02020603050405020304" pitchFamily="18" charset="0"/>
                <a:cs typeface="Times New Roman" panose="02020603050405020304" pitchFamily="18" charset="0"/>
              </a:rPr>
              <a:t> </a:t>
            </a:r>
          </a:p>
        </p:txBody>
      </p:sp>
      <p:sp>
        <p:nvSpPr>
          <p:cNvPr id="8" name="TextBox 7"/>
          <p:cNvSpPr txBox="1"/>
          <p:nvPr/>
        </p:nvSpPr>
        <p:spPr>
          <a:xfrm>
            <a:off x="5924282" y="3794078"/>
            <a:ext cx="5812793"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combination; </a:t>
            </a:r>
            <a:r>
              <a:rPr lang="en-US" sz="2400" i="1" dirty="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becomes the general solution and can be written as</a:t>
            </a:r>
          </a:p>
        </p:txBody>
      </p:sp>
      <p:graphicFrame>
        <p:nvGraphicFramePr>
          <p:cNvPr id="9" name="Object 8"/>
          <p:cNvGraphicFramePr>
            <a:graphicFrameLocks noChangeAspect="1"/>
          </p:cNvGraphicFramePr>
          <p:nvPr>
            <p:extLst>
              <p:ext uri="{D42A27DB-BD31-4B8C-83A1-F6EECF244321}">
                <p14:modId xmlns:p14="http://schemas.microsoft.com/office/powerpoint/2010/main" val="2810018942"/>
              </p:ext>
            </p:extLst>
          </p:nvPr>
        </p:nvGraphicFramePr>
        <p:xfrm>
          <a:off x="7072313" y="4773613"/>
          <a:ext cx="3516312" cy="550862"/>
        </p:xfrm>
        <a:graphic>
          <a:graphicData uri="http://schemas.openxmlformats.org/presentationml/2006/ole">
            <mc:AlternateContent xmlns:mc="http://schemas.openxmlformats.org/markup-compatibility/2006">
              <mc:Choice xmlns:v="urn:schemas-microsoft-com:vml" Requires="v">
                <p:oleObj spid="_x0000_s1426" name="Equation" r:id="rId7" imgW="1625400" imgH="253800" progId="Equation.DSMT4">
                  <p:embed/>
                </p:oleObj>
              </mc:Choice>
              <mc:Fallback>
                <p:oleObj name="Equation" r:id="rId7" imgW="1625400" imgH="253800" progId="Equation.DSMT4">
                  <p:embed/>
                  <p:pic>
                    <p:nvPicPr>
                      <p:cNvPr id="0" name=""/>
                      <p:cNvPicPr/>
                      <p:nvPr/>
                    </p:nvPicPr>
                    <p:blipFill>
                      <a:blip r:embed="rId8"/>
                      <a:stretch>
                        <a:fillRect/>
                      </a:stretch>
                    </p:blipFill>
                    <p:spPr>
                      <a:xfrm>
                        <a:off x="7072313" y="4773613"/>
                        <a:ext cx="3516312" cy="550862"/>
                      </a:xfrm>
                      <a:prstGeom prst="rect">
                        <a:avLst/>
                      </a:prstGeom>
                    </p:spPr>
                  </p:pic>
                </p:oleObj>
              </mc:Fallback>
            </mc:AlternateContent>
          </a:graphicData>
        </a:graphic>
      </p:graphicFrame>
      <p:sp>
        <p:nvSpPr>
          <p:cNvPr id="10" name="TextBox 9"/>
          <p:cNvSpPr txBox="1"/>
          <p:nvPr/>
        </p:nvSpPr>
        <p:spPr>
          <a:xfrm>
            <a:off x="5655090" y="5308601"/>
            <a:ext cx="635075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where  </a:t>
            </a:r>
          </a:p>
        </p:txBody>
      </p:sp>
      <p:graphicFrame>
        <p:nvGraphicFramePr>
          <p:cNvPr id="11" name="Object 10"/>
          <p:cNvGraphicFramePr>
            <a:graphicFrameLocks noChangeAspect="1"/>
          </p:cNvGraphicFramePr>
          <p:nvPr>
            <p:extLst>
              <p:ext uri="{D42A27DB-BD31-4B8C-83A1-F6EECF244321}">
                <p14:modId xmlns:p14="http://schemas.microsoft.com/office/powerpoint/2010/main" val="2873590926"/>
              </p:ext>
            </p:extLst>
          </p:nvPr>
        </p:nvGraphicFramePr>
        <p:xfrm>
          <a:off x="6787735" y="5336521"/>
          <a:ext cx="5218113" cy="439738"/>
        </p:xfrm>
        <a:graphic>
          <a:graphicData uri="http://schemas.openxmlformats.org/presentationml/2006/ole">
            <mc:AlternateContent xmlns:mc="http://schemas.openxmlformats.org/markup-compatibility/2006">
              <mc:Choice xmlns:v="urn:schemas-microsoft-com:vml" Requires="v">
                <p:oleObj spid="_x0000_s1427" name="Equation" r:id="rId9" imgW="2412720" imgH="203040" progId="Equation.DSMT4">
                  <p:embed/>
                </p:oleObj>
              </mc:Choice>
              <mc:Fallback>
                <p:oleObj name="Equation" r:id="rId9" imgW="2412720" imgH="203040" progId="Equation.DSMT4">
                  <p:embed/>
                  <p:pic>
                    <p:nvPicPr>
                      <p:cNvPr id="0" name=""/>
                      <p:cNvPicPr/>
                      <p:nvPr/>
                    </p:nvPicPr>
                    <p:blipFill>
                      <a:blip r:embed="rId10"/>
                      <a:stretch>
                        <a:fillRect/>
                      </a:stretch>
                    </p:blipFill>
                    <p:spPr>
                      <a:xfrm>
                        <a:off x="6787735" y="5336521"/>
                        <a:ext cx="5218113" cy="439738"/>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690C4C82-D3B0-4759-BFDD-40B41B425FC1}"/>
              </a:ext>
            </a:extLst>
          </p:cNvPr>
          <p:cNvSpPr txBox="1"/>
          <p:nvPr/>
        </p:nvSpPr>
        <p:spPr>
          <a:xfrm>
            <a:off x="2897311" y="5935922"/>
            <a:ext cx="3986373"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Small angle approximation is applied.</a:t>
            </a:r>
          </a:p>
        </p:txBody>
      </p:sp>
      <p:sp>
        <p:nvSpPr>
          <p:cNvPr id="13" name="Arrow: Right 12">
            <a:extLst>
              <a:ext uri="{FF2B5EF4-FFF2-40B4-BE49-F238E27FC236}">
                <a16:creationId xmlns:a16="http://schemas.microsoft.com/office/drawing/2014/main" id="{E2EB806C-4905-4DDC-BA8C-7650CE63996A}"/>
              </a:ext>
            </a:extLst>
          </p:cNvPr>
          <p:cNvSpPr/>
          <p:nvPr/>
        </p:nvSpPr>
        <p:spPr>
          <a:xfrm rot="18492126">
            <a:off x="3327433" y="5334416"/>
            <a:ext cx="893851" cy="3450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002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654622"/>
          </a:xfrm>
        </p:spPr>
        <p:txBody>
          <a:bodyPr>
            <a:noAutofit/>
          </a:bodyPr>
          <a:lstStyle/>
          <a:p>
            <a:r>
              <a:rPr lang="en-US" sz="3200" dirty="0">
                <a:latin typeface="Times New Roman" panose="02020603050405020304" pitchFamily="18" charset="0"/>
                <a:cs typeface="Times New Roman" panose="02020603050405020304" pitchFamily="18" charset="0"/>
              </a:rPr>
              <a:t>Superposition of two simple harmonic displacements with slightly different frequencies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79E491B-4D2D-4E4B-A4D7-B4759C622CF9}" type="slidenum">
              <a:rPr lang="en-US" smtClean="0"/>
              <a:t>20</a:t>
            </a:fld>
            <a:endParaRPr lang="en-US"/>
          </a:p>
        </p:txBody>
      </p:sp>
      <p:pic>
        <p:nvPicPr>
          <p:cNvPr id="5" name="Picture 4"/>
          <p:cNvPicPr>
            <a:picLocks noChangeAspect="1"/>
          </p:cNvPicPr>
          <p:nvPr/>
        </p:nvPicPr>
        <p:blipFill>
          <a:blip r:embed="rId2"/>
          <a:stretch>
            <a:fillRect/>
          </a:stretch>
        </p:blipFill>
        <p:spPr>
          <a:xfrm>
            <a:off x="723775" y="1127388"/>
            <a:ext cx="8098510" cy="4927869"/>
          </a:xfrm>
          <a:prstGeom prst="rect">
            <a:avLst/>
          </a:prstGeom>
        </p:spPr>
      </p:pic>
      <p:sp>
        <p:nvSpPr>
          <p:cNvPr id="6" name="TextBox 5"/>
          <p:cNvSpPr txBox="1"/>
          <p:nvPr/>
        </p:nvSpPr>
        <p:spPr>
          <a:xfrm>
            <a:off x="9195790" y="2991157"/>
            <a:ext cx="2770496" cy="1323439"/>
          </a:xfrm>
          <a:prstGeom prst="rect">
            <a:avLst/>
          </a:prstGeom>
          <a:solidFill>
            <a:srgbClr val="FFFF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The displacement graph shows the amplitude modulation of the high frequency components</a:t>
            </a:r>
          </a:p>
        </p:txBody>
      </p:sp>
    </p:spTree>
    <p:extLst>
      <p:ext uri="{BB962C8B-B14F-4D97-AF65-F5344CB8AC3E}">
        <p14:creationId xmlns:p14="http://schemas.microsoft.com/office/powerpoint/2010/main" val="435052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Superposition of two perpendicular simple harmonic vibrations (1)</a:t>
            </a:r>
          </a:p>
        </p:txBody>
      </p:sp>
      <p:sp>
        <p:nvSpPr>
          <p:cNvPr id="3" name="Content Placeholder 2"/>
          <p:cNvSpPr>
            <a:spLocks noGrp="1"/>
          </p:cNvSpPr>
          <p:nvPr>
            <p:ph idx="1"/>
          </p:nvPr>
        </p:nvSpPr>
        <p:spPr/>
        <p:txBody>
          <a:bodyPr>
            <a:normAutofit/>
          </a:bodyPr>
          <a:lstStyle/>
          <a:p>
            <a:r>
              <a:rPr lang="en-US" sz="2400" b="1" dirty="0">
                <a:latin typeface="Times New Roman" panose="02020603050405020304" pitchFamily="18" charset="0"/>
                <a:cs typeface="Times New Roman" panose="02020603050405020304" pitchFamily="18" charset="0"/>
              </a:rPr>
              <a:t>(1) Vibrations Having Equal Frequencies</a:t>
            </a:r>
          </a:p>
          <a:p>
            <a:pPr marL="201168" lvl="1"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Two displacements in x and y axis</a:t>
            </a:r>
          </a:p>
        </p:txBody>
      </p:sp>
      <p:sp>
        <p:nvSpPr>
          <p:cNvPr id="4" name="Slide Number Placeholder 3"/>
          <p:cNvSpPr>
            <a:spLocks noGrp="1"/>
          </p:cNvSpPr>
          <p:nvPr>
            <p:ph type="sldNum" sz="quarter" idx="12"/>
          </p:nvPr>
        </p:nvSpPr>
        <p:spPr/>
        <p:txBody>
          <a:bodyPr/>
          <a:lstStyle/>
          <a:p>
            <a:fld id="{479E491B-4D2D-4E4B-A4D7-B4759C622CF9}" type="slidenum">
              <a:rPr lang="en-US" smtClean="0"/>
              <a:t>21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580531214"/>
              </p:ext>
            </p:extLst>
          </p:nvPr>
        </p:nvGraphicFramePr>
        <p:xfrm>
          <a:off x="2054225" y="2763838"/>
          <a:ext cx="6191250" cy="522287"/>
        </p:xfrm>
        <a:graphic>
          <a:graphicData uri="http://schemas.openxmlformats.org/presentationml/2006/ole">
            <mc:AlternateContent xmlns:mc="http://schemas.openxmlformats.org/markup-compatibility/2006">
              <mc:Choice xmlns:v="urn:schemas-microsoft-com:vml" Requires="v">
                <p:oleObj spid="_x0000_s11444" name="Equation" r:id="rId3" imgW="2501640" imgH="253800" progId="Equation.DSMT4">
                  <p:embed/>
                </p:oleObj>
              </mc:Choice>
              <mc:Fallback>
                <p:oleObj name="Equation" r:id="rId3" imgW="2501640" imgH="253800" progId="Equation.DSMT4">
                  <p:embed/>
                  <p:pic>
                    <p:nvPicPr>
                      <p:cNvPr id="0" name=""/>
                      <p:cNvPicPr/>
                      <p:nvPr/>
                    </p:nvPicPr>
                    <p:blipFill>
                      <a:blip r:embed="rId4"/>
                      <a:stretch>
                        <a:fillRect/>
                      </a:stretch>
                    </p:blipFill>
                    <p:spPr>
                      <a:xfrm>
                        <a:off x="2054225" y="2763838"/>
                        <a:ext cx="6191250" cy="522287"/>
                      </a:xfrm>
                      <a:prstGeom prst="rect">
                        <a:avLst/>
                      </a:prstGeom>
                    </p:spPr>
                  </p:pic>
                </p:oleObj>
              </mc:Fallback>
            </mc:AlternateContent>
          </a:graphicData>
        </a:graphic>
      </p:graphicFrame>
      <p:sp>
        <p:nvSpPr>
          <p:cNvPr id="6" name="TextBox 5"/>
          <p:cNvSpPr txBox="1"/>
          <p:nvPr/>
        </p:nvSpPr>
        <p:spPr>
          <a:xfrm>
            <a:off x="1097280" y="3511398"/>
            <a:ext cx="9115426"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An expression, </a:t>
            </a:r>
            <a:r>
              <a:rPr lang="en-US" sz="2400" b="1" dirty="0">
                <a:latin typeface="Times New Roman" panose="02020603050405020304" pitchFamily="18" charset="0"/>
                <a:cs typeface="Times New Roman" panose="02020603050405020304" pitchFamily="18" charset="0"/>
              </a:rPr>
              <a:t>which is the general equation for an ellipse</a:t>
            </a:r>
            <a:r>
              <a:rPr lang="en-US" sz="2400" dirty="0">
                <a:latin typeface="Times New Roman" panose="02020603050405020304" pitchFamily="18" charset="0"/>
                <a:cs typeface="Times New Roman" panose="02020603050405020304" pitchFamily="18" charset="0"/>
              </a:rPr>
              <a:t>, involving only x and y and the constants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sz="2400" dirty="0">
                <a:latin typeface="Times New Roman" panose="02020603050405020304" pitchFamily="18" charset="0"/>
                <a:cs typeface="Times New Roman" panose="02020603050405020304" pitchFamily="18" charset="0"/>
                <a:sym typeface="Symbol" panose="05050102010706020507" pitchFamily="18" charset="2"/>
              </a:rPr>
              <a:t> and </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2</a:t>
            </a:r>
            <a:endParaRPr lang="en-US" sz="2400" baseline="-250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47964543"/>
              </p:ext>
            </p:extLst>
          </p:nvPr>
        </p:nvGraphicFramePr>
        <p:xfrm>
          <a:off x="2728913" y="4581526"/>
          <a:ext cx="5853112" cy="1054100"/>
        </p:xfrm>
        <a:graphic>
          <a:graphicData uri="http://schemas.openxmlformats.org/presentationml/2006/ole">
            <mc:AlternateContent xmlns:mc="http://schemas.openxmlformats.org/markup-compatibility/2006">
              <mc:Choice xmlns:v="urn:schemas-microsoft-com:vml" Requires="v">
                <p:oleObj spid="_x0000_s11445" name="Equation" r:id="rId5" imgW="2679480" imgH="482400" progId="Equation.DSMT4">
                  <p:embed/>
                </p:oleObj>
              </mc:Choice>
              <mc:Fallback>
                <p:oleObj name="Equation" r:id="rId5" imgW="2679480" imgH="482400" progId="Equation.DSMT4">
                  <p:embed/>
                  <p:pic>
                    <p:nvPicPr>
                      <p:cNvPr id="0" name=""/>
                      <p:cNvPicPr/>
                      <p:nvPr/>
                    </p:nvPicPr>
                    <p:blipFill>
                      <a:blip r:embed="rId6"/>
                      <a:stretch>
                        <a:fillRect/>
                      </a:stretch>
                    </p:blipFill>
                    <p:spPr>
                      <a:xfrm>
                        <a:off x="2728913" y="4581526"/>
                        <a:ext cx="5853112" cy="1054100"/>
                      </a:xfrm>
                      <a:prstGeom prst="rect">
                        <a:avLst/>
                      </a:prstGeom>
                    </p:spPr>
                  </p:pic>
                </p:oleObj>
              </mc:Fallback>
            </mc:AlternateContent>
          </a:graphicData>
        </a:graphic>
      </p:graphicFrame>
      <p:sp>
        <p:nvSpPr>
          <p:cNvPr id="8" name="Rectangle 7"/>
          <p:cNvSpPr/>
          <p:nvPr/>
        </p:nvSpPr>
        <p:spPr>
          <a:xfrm>
            <a:off x="264016" y="6426695"/>
            <a:ext cx="9636442" cy="369332"/>
          </a:xfrm>
          <a:prstGeom prst="rect">
            <a:avLst/>
          </a:prstGeom>
        </p:spPr>
        <p:txBody>
          <a:bodyPr wrap="square">
            <a:spAutoFit/>
          </a:bodyPr>
          <a:lstStyle/>
          <a:p>
            <a:r>
              <a:rPr lang="en-US" dirty="0"/>
              <a:t>http://stackoverflow.com/questions/10322341/simple-algorithm-for-drawing-filled-ellipse-in-c-c</a:t>
            </a:r>
          </a:p>
        </p:txBody>
      </p:sp>
      <p:sp>
        <p:nvSpPr>
          <p:cNvPr id="9" name="TextBox 8"/>
          <p:cNvSpPr txBox="1"/>
          <p:nvPr/>
        </p:nvSpPr>
        <p:spPr>
          <a:xfrm>
            <a:off x="2486948" y="5779961"/>
            <a:ext cx="2470245" cy="367933"/>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(derive this equation!)</a:t>
            </a:r>
          </a:p>
        </p:txBody>
      </p:sp>
      <p:pic>
        <p:nvPicPr>
          <p:cNvPr id="11" name="Picture 10">
            <a:extLst>
              <a:ext uri="{FF2B5EF4-FFF2-40B4-BE49-F238E27FC236}">
                <a16:creationId xmlns:a16="http://schemas.microsoft.com/office/drawing/2014/main" id="{5AD36AA6-2F5C-465C-A535-63907E7C0941}"/>
              </a:ext>
            </a:extLst>
          </p:cNvPr>
          <p:cNvPicPr>
            <a:picLocks noChangeAspect="1"/>
          </p:cNvPicPr>
          <p:nvPr/>
        </p:nvPicPr>
        <p:blipFill>
          <a:blip r:embed="rId7"/>
          <a:stretch>
            <a:fillRect/>
          </a:stretch>
        </p:blipFill>
        <p:spPr>
          <a:xfrm>
            <a:off x="9449071" y="4104099"/>
            <a:ext cx="2612790" cy="2426071"/>
          </a:xfrm>
          <a:prstGeom prst="rect">
            <a:avLst/>
          </a:prstGeom>
        </p:spPr>
      </p:pic>
      <p:sp>
        <p:nvSpPr>
          <p:cNvPr id="12" name="TextBox 11">
            <a:extLst>
              <a:ext uri="{FF2B5EF4-FFF2-40B4-BE49-F238E27FC236}">
                <a16:creationId xmlns:a16="http://schemas.microsoft.com/office/drawing/2014/main" id="{ACC2F6C5-1CB3-400F-B453-5DA31B58A89D}"/>
              </a:ext>
            </a:extLst>
          </p:cNvPr>
          <p:cNvSpPr txBox="1"/>
          <p:nvPr/>
        </p:nvSpPr>
        <p:spPr>
          <a:xfrm>
            <a:off x="11047889" y="4780984"/>
            <a:ext cx="636998"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A</a:t>
            </a:r>
            <a:r>
              <a:rPr lang="en-US" baseline="-25000" dirty="0"/>
              <a:t>1</a:t>
            </a:r>
          </a:p>
        </p:txBody>
      </p:sp>
      <p:sp>
        <p:nvSpPr>
          <p:cNvPr id="14" name="TextBox 13">
            <a:extLst>
              <a:ext uri="{FF2B5EF4-FFF2-40B4-BE49-F238E27FC236}">
                <a16:creationId xmlns:a16="http://schemas.microsoft.com/office/drawing/2014/main" id="{45667AEB-7312-4EB4-8220-54EE1BC0D498}"/>
              </a:ext>
            </a:extLst>
          </p:cNvPr>
          <p:cNvSpPr txBox="1"/>
          <p:nvPr/>
        </p:nvSpPr>
        <p:spPr>
          <a:xfrm>
            <a:off x="10118468" y="4780984"/>
            <a:ext cx="636998"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A</a:t>
            </a:r>
            <a:r>
              <a:rPr lang="en-US" i="1" baseline="-25000" dirty="0">
                <a:latin typeface="Times New Roman" panose="02020603050405020304" pitchFamily="18" charset="0"/>
                <a:cs typeface="Times New Roman" panose="02020603050405020304" pitchFamily="18" charset="0"/>
              </a:rPr>
              <a:t>2</a:t>
            </a:r>
            <a:endParaRPr lang="en-US" baseline="-25000" dirty="0"/>
          </a:p>
        </p:txBody>
      </p:sp>
      <p:sp>
        <p:nvSpPr>
          <p:cNvPr id="13" name="TextBox 12">
            <a:extLst>
              <a:ext uri="{FF2B5EF4-FFF2-40B4-BE49-F238E27FC236}">
                <a16:creationId xmlns:a16="http://schemas.microsoft.com/office/drawing/2014/main" id="{AD252ECE-1395-43EE-AB83-C7D1AE1895B6}"/>
              </a:ext>
            </a:extLst>
          </p:cNvPr>
          <p:cNvSpPr txBox="1"/>
          <p:nvPr/>
        </p:nvSpPr>
        <p:spPr>
          <a:xfrm>
            <a:off x="4918775" y="5751078"/>
            <a:ext cx="4632068" cy="369332"/>
          </a:xfrm>
          <a:prstGeom prst="rect">
            <a:avLst/>
          </a:prstGeom>
          <a:noFill/>
        </p:spPr>
        <p:txBody>
          <a:bodyPr wrap="square" rtlCol="0">
            <a:spAutoFit/>
          </a:bodyPr>
          <a:lstStyle/>
          <a:p>
            <a:r>
              <a:rPr lang="en-US" dirty="0">
                <a:highlight>
                  <a:srgbClr val="FFFF00"/>
                </a:highlight>
                <a:latin typeface="Times New Roman" panose="02020603050405020304" pitchFamily="18" charset="0"/>
                <a:cs typeface="Times New Roman" panose="02020603050405020304" pitchFamily="18" charset="0"/>
              </a:rPr>
              <a:t>A</a:t>
            </a:r>
            <a:r>
              <a:rPr lang="en-US" baseline="-25000" dirty="0">
                <a:highlight>
                  <a:srgbClr val="FFFF00"/>
                </a:highlight>
                <a:latin typeface="Times New Roman" panose="02020603050405020304" pitchFamily="18" charset="0"/>
                <a:cs typeface="Times New Roman" panose="02020603050405020304" pitchFamily="18" charset="0"/>
              </a:rPr>
              <a:t>1</a:t>
            </a:r>
            <a:r>
              <a:rPr lang="en-US" dirty="0">
                <a:highlight>
                  <a:srgbClr val="FFFF00"/>
                </a:highlight>
                <a:latin typeface="Times New Roman" panose="02020603050405020304" pitchFamily="18" charset="0"/>
                <a:cs typeface="Times New Roman" panose="02020603050405020304" pitchFamily="18" charset="0"/>
              </a:rPr>
              <a:t> and A</a:t>
            </a:r>
            <a:r>
              <a:rPr lang="en-US" baseline="-25000" dirty="0">
                <a:highlight>
                  <a:srgbClr val="FFFF00"/>
                </a:highlight>
                <a:latin typeface="Times New Roman" panose="02020603050405020304" pitchFamily="18" charset="0"/>
                <a:cs typeface="Times New Roman" panose="02020603050405020304" pitchFamily="18" charset="0"/>
              </a:rPr>
              <a:t>2</a:t>
            </a:r>
            <a:r>
              <a:rPr lang="en-US" dirty="0">
                <a:highlight>
                  <a:srgbClr val="FFFF00"/>
                </a:highlight>
                <a:latin typeface="Times New Roman" panose="02020603050405020304" pitchFamily="18" charset="0"/>
                <a:cs typeface="Times New Roman" panose="02020603050405020304" pitchFamily="18" charset="0"/>
              </a:rPr>
              <a:t> = semi major and semi minor axes</a:t>
            </a:r>
          </a:p>
        </p:txBody>
      </p:sp>
    </p:spTree>
    <p:extLst>
      <p:ext uri="{BB962C8B-B14F-4D97-AF65-F5344CB8AC3E}">
        <p14:creationId xmlns:p14="http://schemas.microsoft.com/office/powerpoint/2010/main" val="52254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7202" y="1543494"/>
            <a:ext cx="11080432" cy="4023360"/>
          </a:xfrm>
        </p:spPr>
        <p:txBody>
          <a:bodyPr>
            <a:normAutofit/>
          </a:bodyPr>
          <a:lstStyle/>
          <a:p>
            <a:r>
              <a:rPr lang="en-US" sz="2400" dirty="0">
                <a:latin typeface="Times New Roman" panose="02020603050405020304" pitchFamily="18" charset="0"/>
                <a:cs typeface="Times New Roman" panose="02020603050405020304" pitchFamily="18" charset="0"/>
              </a:rPr>
              <a:t>Paths traced by a system vibrating simultaneously in two perpendicular directions with simple harmonic motions of equal frequency.</a:t>
            </a:r>
          </a:p>
        </p:txBody>
      </p:sp>
      <p:sp>
        <p:nvSpPr>
          <p:cNvPr id="4" name="Slide Number Placeholder 3"/>
          <p:cNvSpPr>
            <a:spLocks noGrp="1"/>
          </p:cNvSpPr>
          <p:nvPr>
            <p:ph type="sldNum" sz="quarter" idx="12"/>
          </p:nvPr>
        </p:nvSpPr>
        <p:spPr/>
        <p:txBody>
          <a:bodyPr/>
          <a:lstStyle/>
          <a:p>
            <a:fld id="{479E491B-4D2D-4E4B-A4D7-B4759C622CF9}" type="slidenum">
              <a:rPr lang="en-US" smtClean="0"/>
              <a:t>22</a:t>
            </a:fld>
            <a:endParaRPr lang="en-US"/>
          </a:p>
        </p:txBody>
      </p:sp>
      <p:sp>
        <p:nvSpPr>
          <p:cNvPr id="5" name="Title 1"/>
          <p:cNvSpPr txBox="1">
            <a:spLocks/>
          </p:cNvSpPr>
          <p:nvPr/>
        </p:nvSpPr>
        <p:spPr>
          <a:xfrm>
            <a:off x="978218" y="-25929"/>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Superposition of two perpendicular simple harmonic vibrations (2)</a:t>
            </a:r>
          </a:p>
        </p:txBody>
      </p:sp>
      <p:pic>
        <p:nvPicPr>
          <p:cNvPr id="6" name="Picture 5"/>
          <p:cNvPicPr>
            <a:picLocks noChangeAspect="1"/>
          </p:cNvPicPr>
          <p:nvPr/>
        </p:nvPicPr>
        <p:blipFill>
          <a:blip r:embed="rId4"/>
          <a:stretch>
            <a:fillRect/>
          </a:stretch>
        </p:blipFill>
        <p:spPr>
          <a:xfrm>
            <a:off x="1582517" y="2314529"/>
            <a:ext cx="8973953" cy="4417752"/>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4102265114"/>
              </p:ext>
            </p:extLst>
          </p:nvPr>
        </p:nvGraphicFramePr>
        <p:xfrm>
          <a:off x="2746375" y="6284913"/>
          <a:ext cx="1609725" cy="349250"/>
        </p:xfrm>
        <a:graphic>
          <a:graphicData uri="http://schemas.openxmlformats.org/presentationml/2006/ole">
            <mc:AlternateContent xmlns:mc="http://schemas.openxmlformats.org/markup-compatibility/2006">
              <mc:Choice xmlns:v="urn:schemas-microsoft-com:vml" Requires="v">
                <p:oleObj spid="_x0000_s12543" name="Equation" r:id="rId5" imgW="1168200" imgH="253800" progId="Equation.DSMT4">
                  <p:embed/>
                </p:oleObj>
              </mc:Choice>
              <mc:Fallback>
                <p:oleObj name="Equation" r:id="rId5" imgW="1168200" imgH="253800" progId="Equation.DSMT4">
                  <p:embed/>
                  <p:pic>
                    <p:nvPicPr>
                      <p:cNvPr id="0" name=""/>
                      <p:cNvPicPr/>
                      <p:nvPr/>
                    </p:nvPicPr>
                    <p:blipFill>
                      <a:blip r:embed="rId6"/>
                      <a:stretch>
                        <a:fillRect/>
                      </a:stretch>
                    </p:blipFill>
                    <p:spPr>
                      <a:xfrm>
                        <a:off x="2746375" y="6284913"/>
                        <a:ext cx="1609725" cy="349250"/>
                      </a:xfrm>
                      <a:prstGeom prst="rect">
                        <a:avLst/>
                      </a:prstGeom>
                      <a:solidFill>
                        <a:schemeClr val="bg1"/>
                      </a:solidFill>
                    </p:spPr>
                  </p:pic>
                </p:oleObj>
              </mc:Fallback>
            </mc:AlternateContent>
          </a:graphicData>
        </a:graphic>
      </p:graphicFrame>
      <p:sp>
        <p:nvSpPr>
          <p:cNvPr id="9" name="Rectangle 8"/>
          <p:cNvSpPr/>
          <p:nvPr/>
        </p:nvSpPr>
        <p:spPr>
          <a:xfrm>
            <a:off x="2259599" y="4818439"/>
            <a:ext cx="385066" cy="1466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87754454"/>
              </p:ext>
            </p:extLst>
          </p:nvPr>
        </p:nvGraphicFramePr>
        <p:xfrm>
          <a:off x="1138238" y="5646738"/>
          <a:ext cx="1466850" cy="312737"/>
        </p:xfrm>
        <a:graphic>
          <a:graphicData uri="http://schemas.openxmlformats.org/presentationml/2006/ole">
            <mc:AlternateContent xmlns:mc="http://schemas.openxmlformats.org/markup-compatibility/2006">
              <mc:Choice xmlns:v="urn:schemas-microsoft-com:vml" Requires="v">
                <p:oleObj spid="_x0000_s12544" name="Equation" r:id="rId7" imgW="1193760" imgH="253800" progId="Equation.DSMT4">
                  <p:embed/>
                </p:oleObj>
              </mc:Choice>
              <mc:Fallback>
                <p:oleObj name="Equation" r:id="rId7" imgW="1193760" imgH="253800" progId="Equation.DSMT4">
                  <p:embed/>
                  <p:pic>
                    <p:nvPicPr>
                      <p:cNvPr id="0" name=""/>
                      <p:cNvPicPr/>
                      <p:nvPr/>
                    </p:nvPicPr>
                    <p:blipFill>
                      <a:blip r:embed="rId8"/>
                      <a:stretch>
                        <a:fillRect/>
                      </a:stretch>
                    </p:blipFill>
                    <p:spPr>
                      <a:xfrm>
                        <a:off x="1138238" y="5646738"/>
                        <a:ext cx="1466850" cy="31273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97779524"/>
              </p:ext>
            </p:extLst>
          </p:nvPr>
        </p:nvGraphicFramePr>
        <p:xfrm>
          <a:off x="6007418" y="6248083"/>
          <a:ext cx="1339216" cy="422910"/>
        </p:xfrm>
        <a:graphic>
          <a:graphicData uri="http://schemas.openxmlformats.org/presentationml/2006/ole">
            <mc:AlternateContent xmlns:mc="http://schemas.openxmlformats.org/markup-compatibility/2006">
              <mc:Choice xmlns:v="urn:schemas-microsoft-com:vml" Requires="v">
                <p:oleObj spid="_x0000_s12545" name="Equation" r:id="rId9" imgW="723600" imgH="228600" progId="Equation.DSMT4">
                  <p:embed/>
                </p:oleObj>
              </mc:Choice>
              <mc:Fallback>
                <p:oleObj name="Equation" r:id="rId9" imgW="723600" imgH="228600" progId="Equation.DSMT4">
                  <p:embed/>
                  <p:pic>
                    <p:nvPicPr>
                      <p:cNvPr id="0" name=""/>
                      <p:cNvPicPr/>
                      <p:nvPr/>
                    </p:nvPicPr>
                    <p:blipFill>
                      <a:blip r:embed="rId10"/>
                      <a:stretch>
                        <a:fillRect/>
                      </a:stretch>
                    </p:blipFill>
                    <p:spPr>
                      <a:xfrm>
                        <a:off x="6007418" y="6248083"/>
                        <a:ext cx="1339216" cy="422910"/>
                      </a:xfrm>
                      <a:prstGeom prst="rect">
                        <a:avLst/>
                      </a:prstGeom>
                      <a:solidFill>
                        <a:schemeClr val="bg1"/>
                      </a:solid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869482910"/>
              </p:ext>
            </p:extLst>
          </p:nvPr>
        </p:nvGraphicFramePr>
        <p:xfrm>
          <a:off x="260013" y="2994251"/>
          <a:ext cx="2248879" cy="1280131"/>
        </p:xfrm>
        <a:graphic>
          <a:graphicData uri="http://schemas.openxmlformats.org/presentationml/2006/ole">
            <mc:AlternateContent xmlns:mc="http://schemas.openxmlformats.org/markup-compatibility/2006">
              <mc:Choice xmlns:v="urn:schemas-microsoft-com:vml" Requires="v">
                <p:oleObj spid="_x0000_s12546" name="Equation" r:id="rId11" imgW="1650960" imgH="939600" progId="Equation.DSMT4">
                  <p:embed/>
                </p:oleObj>
              </mc:Choice>
              <mc:Fallback>
                <p:oleObj name="Equation" r:id="rId11" imgW="1650960" imgH="939600" progId="Equation.DSMT4">
                  <p:embed/>
                  <p:pic>
                    <p:nvPicPr>
                      <p:cNvPr id="0" name=""/>
                      <p:cNvPicPr/>
                      <p:nvPr/>
                    </p:nvPicPr>
                    <p:blipFill>
                      <a:blip r:embed="rId12"/>
                      <a:stretch>
                        <a:fillRect/>
                      </a:stretch>
                    </p:blipFill>
                    <p:spPr>
                      <a:xfrm>
                        <a:off x="260013" y="2994251"/>
                        <a:ext cx="2248879" cy="1280131"/>
                      </a:xfrm>
                      <a:prstGeom prst="rect">
                        <a:avLst/>
                      </a:prstGeom>
                      <a:solidFill>
                        <a:srgbClr val="FFFF00"/>
                      </a:solidFill>
                    </p:spPr>
                  </p:pic>
                </p:oleObj>
              </mc:Fallback>
            </mc:AlternateContent>
          </a:graphicData>
        </a:graphic>
      </p:graphicFrame>
      <p:sp>
        <p:nvSpPr>
          <p:cNvPr id="12" name="Right Arrow 11"/>
          <p:cNvSpPr/>
          <p:nvPr/>
        </p:nvSpPr>
        <p:spPr>
          <a:xfrm>
            <a:off x="2570790" y="3284280"/>
            <a:ext cx="641402" cy="50945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73872" y="2758190"/>
            <a:ext cx="1507990" cy="1394085"/>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788577" y="2994251"/>
            <a:ext cx="2203336" cy="707886"/>
          </a:xfrm>
          <a:prstGeom prst="rect">
            <a:avLst/>
          </a:prstGeom>
          <a:solidFill>
            <a:srgbClr val="FFFF00"/>
          </a:solid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How to check the handedness?</a:t>
            </a:r>
          </a:p>
        </p:txBody>
      </p:sp>
    </p:spTree>
    <p:extLst>
      <p:ext uri="{BB962C8B-B14F-4D97-AF65-F5344CB8AC3E}">
        <p14:creationId xmlns:p14="http://schemas.microsoft.com/office/powerpoint/2010/main" val="12581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3084" y="5178732"/>
            <a:ext cx="11746792" cy="772438"/>
          </a:xfrm>
        </p:spPr>
        <p:txBody>
          <a:bodyPr>
            <a:noAutofit/>
          </a:bodyPr>
          <a:lstStyle/>
          <a:p>
            <a:r>
              <a:rPr lang="en-US" sz="2400" dirty="0">
                <a:latin typeface="Times New Roman" panose="02020603050405020304" pitchFamily="18" charset="0"/>
                <a:cs typeface="Times New Roman" panose="02020603050405020304" pitchFamily="18" charset="0"/>
              </a:rPr>
              <a:t>The polarization transformation  due to a linear light passing through a birefringence crystal can be determined from the superposition of two perpendicular harmonic vibrations. The final output polarization is a  circularly polarized.</a:t>
            </a:r>
          </a:p>
        </p:txBody>
      </p:sp>
      <p:sp>
        <p:nvSpPr>
          <p:cNvPr id="4" name="Slide Number Placeholder 3"/>
          <p:cNvSpPr>
            <a:spLocks noGrp="1"/>
          </p:cNvSpPr>
          <p:nvPr>
            <p:ph type="sldNum" sz="quarter" idx="12"/>
          </p:nvPr>
        </p:nvSpPr>
        <p:spPr/>
        <p:txBody>
          <a:bodyPr/>
          <a:lstStyle/>
          <a:p>
            <a:fld id="{479E491B-4D2D-4E4B-A4D7-B4759C622CF9}" type="slidenum">
              <a:rPr lang="en-US" smtClean="0"/>
              <a:t>23</a:t>
            </a:fld>
            <a:endParaRPr lang="en-US"/>
          </a:p>
        </p:txBody>
      </p:sp>
      <p:pic>
        <p:nvPicPr>
          <p:cNvPr id="5" name="Picture 4"/>
          <p:cNvPicPr>
            <a:picLocks noChangeAspect="1"/>
          </p:cNvPicPr>
          <p:nvPr/>
        </p:nvPicPr>
        <p:blipFill>
          <a:blip r:embed="rId2"/>
          <a:stretch>
            <a:fillRect/>
          </a:stretch>
        </p:blipFill>
        <p:spPr>
          <a:xfrm>
            <a:off x="1355310" y="0"/>
            <a:ext cx="8704490" cy="5178732"/>
          </a:xfrm>
          <a:prstGeom prst="rect">
            <a:avLst/>
          </a:prstGeom>
        </p:spPr>
      </p:pic>
    </p:spTree>
    <p:extLst>
      <p:ext uri="{BB962C8B-B14F-4D97-AF65-F5344CB8AC3E}">
        <p14:creationId xmlns:p14="http://schemas.microsoft.com/office/powerpoint/2010/main" val="3916133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DE0DE-8624-4F64-ADCA-86146A464536}"/>
              </a:ext>
            </a:extLst>
          </p:cNvPr>
          <p:cNvSpPr>
            <a:spLocks noGrp="1"/>
          </p:cNvSpPr>
          <p:nvPr>
            <p:ph type="title"/>
          </p:nvPr>
        </p:nvSpPr>
        <p:spPr>
          <a:xfrm>
            <a:off x="1154083" y="159447"/>
            <a:ext cx="10058400" cy="740813"/>
          </a:xfrm>
        </p:spPr>
        <p:txBody>
          <a:bodyPr/>
          <a:lstStyle/>
          <a:p>
            <a:pPr algn="ctr"/>
            <a:r>
              <a:rPr lang="en-US" b="1" dirty="0">
                <a:latin typeface="Times New Roman" panose="02020603050405020304" pitchFamily="18" charset="0"/>
                <a:cs typeface="Times New Roman" panose="02020603050405020304" pitchFamily="18" charset="0"/>
              </a:rPr>
              <a:t>Polarization states</a:t>
            </a:r>
          </a:p>
        </p:txBody>
      </p:sp>
      <p:pic>
        <p:nvPicPr>
          <p:cNvPr id="5" name="DazzlingFirsthandBlackrhino-mobile">
            <a:hlinkClick r:id="" action="ppaction://media"/>
            <a:extLst>
              <a:ext uri="{FF2B5EF4-FFF2-40B4-BE49-F238E27FC236}">
                <a16:creationId xmlns:a16="http://schemas.microsoft.com/office/drawing/2014/main" id="{DD05F99A-E5C4-4224-8173-CAD6E5AA27F7}"/>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91774" y="900260"/>
            <a:ext cx="9183017" cy="5280182"/>
          </a:xfrm>
        </p:spPr>
      </p:pic>
      <p:sp>
        <p:nvSpPr>
          <p:cNvPr id="4" name="Slide Number Placeholder 3">
            <a:extLst>
              <a:ext uri="{FF2B5EF4-FFF2-40B4-BE49-F238E27FC236}">
                <a16:creationId xmlns:a16="http://schemas.microsoft.com/office/drawing/2014/main" id="{9714EB31-8732-4497-828F-AE1D008C712F}"/>
              </a:ext>
            </a:extLst>
          </p:cNvPr>
          <p:cNvSpPr>
            <a:spLocks noGrp="1"/>
          </p:cNvSpPr>
          <p:nvPr>
            <p:ph type="sldNum" sz="quarter" idx="12"/>
          </p:nvPr>
        </p:nvSpPr>
        <p:spPr/>
        <p:txBody>
          <a:bodyPr/>
          <a:lstStyle/>
          <a:p>
            <a:fld id="{479E491B-4D2D-4E4B-A4D7-B4759C622CF9}" type="slidenum">
              <a:rPr lang="en-US" smtClean="0"/>
              <a:t>24</a:t>
            </a:fld>
            <a:endParaRPr lang="en-US"/>
          </a:p>
        </p:txBody>
      </p:sp>
      <p:sp>
        <p:nvSpPr>
          <p:cNvPr id="6" name="Rectangle 5">
            <a:extLst>
              <a:ext uri="{FF2B5EF4-FFF2-40B4-BE49-F238E27FC236}">
                <a16:creationId xmlns:a16="http://schemas.microsoft.com/office/drawing/2014/main" id="{7E4E4057-8F91-45E3-9030-34E3864ADE99}"/>
              </a:ext>
            </a:extLst>
          </p:cNvPr>
          <p:cNvSpPr/>
          <p:nvPr/>
        </p:nvSpPr>
        <p:spPr>
          <a:xfrm>
            <a:off x="2987462" y="6399974"/>
            <a:ext cx="4593758" cy="369332"/>
          </a:xfrm>
          <a:prstGeom prst="rect">
            <a:avLst/>
          </a:prstGeom>
        </p:spPr>
        <p:txBody>
          <a:bodyPr wrap="none">
            <a:spAutoFit/>
          </a:bodyPr>
          <a:lstStyle/>
          <a:p>
            <a:r>
              <a:rPr lang="en-US" dirty="0">
                <a:hlinkClick r:id="rId5"/>
              </a:rPr>
              <a:t>https://gfycat.com/dazzlingfirsthandblackrhino</a:t>
            </a:r>
            <a:endParaRPr lang="en-US" dirty="0"/>
          </a:p>
        </p:txBody>
      </p:sp>
    </p:spTree>
    <p:extLst>
      <p:ext uri="{BB962C8B-B14F-4D97-AF65-F5344CB8AC3E}">
        <p14:creationId xmlns:p14="http://schemas.microsoft.com/office/powerpoint/2010/main" val="305127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(2) </a:t>
            </a:r>
            <a:r>
              <a:rPr lang="en-US" sz="2400" b="1" dirty="0">
                <a:latin typeface="Times New Roman" panose="02020603050405020304" pitchFamily="18" charset="0"/>
                <a:cs typeface="Times New Roman" panose="02020603050405020304" pitchFamily="18" charset="0"/>
              </a:rPr>
              <a:t>Vibrations Having Different Frequencies (</a:t>
            </a:r>
            <a:r>
              <a:rPr lang="en-US" sz="2400" b="1" dirty="0" err="1">
                <a:latin typeface="Times New Roman" panose="02020603050405020304" pitchFamily="18" charset="0"/>
                <a:cs typeface="Times New Roman" panose="02020603050405020304" pitchFamily="18" charset="0"/>
              </a:rPr>
              <a:t>Lissajous</a:t>
            </a:r>
            <a:r>
              <a:rPr lang="en-US" sz="2400" b="1" dirty="0">
                <a:latin typeface="Times New Roman" panose="02020603050405020304" pitchFamily="18" charset="0"/>
                <a:cs typeface="Times New Roman" panose="02020603050405020304" pitchFamily="18" charset="0"/>
              </a:rPr>
              <a:t> Figures)</a:t>
            </a:r>
          </a:p>
        </p:txBody>
      </p:sp>
      <p:sp>
        <p:nvSpPr>
          <p:cNvPr id="4" name="Slide Number Placeholder 3"/>
          <p:cNvSpPr>
            <a:spLocks noGrp="1"/>
          </p:cNvSpPr>
          <p:nvPr>
            <p:ph type="sldNum" sz="quarter" idx="12"/>
          </p:nvPr>
        </p:nvSpPr>
        <p:spPr/>
        <p:txBody>
          <a:bodyPr/>
          <a:lstStyle/>
          <a:p>
            <a:fld id="{479E491B-4D2D-4E4B-A4D7-B4759C622CF9}" type="slidenum">
              <a:rPr lang="en-US" smtClean="0"/>
              <a:t>25</a:t>
            </a:fld>
            <a:endParaRPr lang="en-US"/>
          </a:p>
        </p:txBody>
      </p:sp>
      <p:sp>
        <p:nvSpPr>
          <p:cNvPr id="6" name="Title 1"/>
          <p:cNvSpPr txBox="1">
            <a:spLocks/>
          </p:cNvSpPr>
          <p:nvPr/>
        </p:nvSpPr>
        <p:spPr>
          <a:xfrm>
            <a:off x="978218" y="-25929"/>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Superposition of two perpendicular simple harmonic vibrations (3)</a:t>
            </a:r>
          </a:p>
        </p:txBody>
      </p:sp>
      <p:pic>
        <p:nvPicPr>
          <p:cNvPr id="13314" name="Picture 2" descr="Lissajous' experi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218" y="2376276"/>
            <a:ext cx="4263416" cy="3867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26480" y="2745565"/>
            <a:ext cx="5457825" cy="224676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An experimental setup made by Jules Antoine </a:t>
            </a:r>
            <a:r>
              <a:rPr lang="en-US" sz="2800" dirty="0" err="1">
                <a:latin typeface="Times New Roman" panose="02020603050405020304" pitchFamily="18" charset="0"/>
                <a:cs typeface="Times New Roman" panose="02020603050405020304" pitchFamily="18" charset="0"/>
              </a:rPr>
              <a:t>Lissajous</a:t>
            </a:r>
            <a:r>
              <a:rPr lang="en-US" sz="2800" dirty="0">
                <a:latin typeface="Times New Roman" panose="02020603050405020304" pitchFamily="18" charset="0"/>
                <a:cs typeface="Times New Roman" panose="02020603050405020304" pitchFamily="18" charset="0"/>
              </a:rPr>
              <a:t> to study the superposition of two perpendicular vibrations with </a:t>
            </a:r>
            <a:r>
              <a:rPr lang="en-US" sz="2800" b="1" dirty="0">
                <a:solidFill>
                  <a:srgbClr val="FF0000"/>
                </a:solidFill>
                <a:latin typeface="Times New Roman" panose="02020603050405020304" pitchFamily="18" charset="0"/>
                <a:cs typeface="Times New Roman" panose="02020603050405020304" pitchFamily="18" charset="0"/>
              </a:rPr>
              <a:t>different angular frequencies</a:t>
            </a:r>
            <a:r>
              <a:rPr lang="en-US" sz="2800" dirty="0">
                <a:latin typeface="Times New Roman" panose="02020603050405020304" pitchFamily="18" charset="0"/>
                <a:cs typeface="Times New Roman" panose="02020603050405020304" pitchFamily="18" charset="0"/>
              </a:rPr>
              <a:t>.</a:t>
            </a:r>
          </a:p>
        </p:txBody>
      </p:sp>
      <p:sp>
        <p:nvSpPr>
          <p:cNvPr id="8" name="Rectangle 7"/>
          <p:cNvSpPr/>
          <p:nvPr/>
        </p:nvSpPr>
        <p:spPr>
          <a:xfrm>
            <a:off x="5962324" y="5597205"/>
            <a:ext cx="5786136" cy="369332"/>
          </a:xfrm>
          <a:prstGeom prst="rect">
            <a:avLst/>
          </a:prstGeom>
        </p:spPr>
        <p:txBody>
          <a:bodyPr wrap="none">
            <a:spAutoFit/>
          </a:bodyPr>
          <a:lstStyle/>
          <a:p>
            <a:r>
              <a:rPr lang="en-US" dirty="0"/>
              <a:t>http://www.uh.edu/engines/musicforawhile/musictext.htm</a:t>
            </a:r>
          </a:p>
        </p:txBody>
      </p:sp>
    </p:spTree>
    <p:extLst>
      <p:ext uri="{BB962C8B-B14F-4D97-AF65-F5344CB8AC3E}">
        <p14:creationId xmlns:p14="http://schemas.microsoft.com/office/powerpoint/2010/main" val="2872939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46719"/>
          </a:xfrm>
        </p:spPr>
        <p:txBody>
          <a:bodyPr/>
          <a:lstStyle/>
          <a:p>
            <a:pPr algn="ctr"/>
            <a:r>
              <a:rPr lang="en-US" b="1" dirty="0" err="1">
                <a:latin typeface="Times New Roman" panose="02020603050405020304" pitchFamily="18" charset="0"/>
                <a:cs typeface="Times New Roman" panose="02020603050405020304" pitchFamily="18" charset="0"/>
              </a:rPr>
              <a:t>Lissajous</a:t>
            </a:r>
            <a:r>
              <a:rPr lang="en-US" b="1" dirty="0">
                <a:latin typeface="Times New Roman" panose="02020603050405020304" pitchFamily="18" charset="0"/>
                <a:cs typeface="Times New Roman" panose="02020603050405020304" pitchFamily="18" charset="0"/>
              </a:rPr>
              <a:t> figures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79E491B-4D2D-4E4B-A4D7-B4759C622CF9}" type="slidenum">
              <a:rPr lang="en-US" smtClean="0"/>
              <a:t>26</a:t>
            </a:fld>
            <a:endParaRPr lang="en-US"/>
          </a:p>
        </p:txBody>
      </p:sp>
      <p:pic>
        <p:nvPicPr>
          <p:cNvPr id="5" name="Picture 4" descr="http://datagenetics.com/blog/april22015/l2.png"/>
          <p:cNvPicPr/>
          <p:nvPr/>
        </p:nvPicPr>
        <p:blipFill>
          <a:blip r:embed="rId2">
            <a:extLst>
              <a:ext uri="{28A0092B-C50C-407E-A947-70E740481C1C}">
                <a14:useLocalDpi xmlns:a14="http://schemas.microsoft.com/office/drawing/2010/main" val="0"/>
              </a:ext>
            </a:extLst>
          </a:blip>
          <a:srcRect/>
          <a:stretch>
            <a:fillRect/>
          </a:stretch>
        </p:blipFill>
        <p:spPr bwMode="auto">
          <a:xfrm>
            <a:off x="1825943" y="1033322"/>
            <a:ext cx="8601074" cy="4938853"/>
          </a:xfrm>
          <a:prstGeom prst="rect">
            <a:avLst/>
          </a:prstGeom>
          <a:noFill/>
          <a:ln>
            <a:noFill/>
          </a:ln>
        </p:spPr>
      </p:pic>
      <p:sp>
        <p:nvSpPr>
          <p:cNvPr id="6" name="Rectangle 5"/>
          <p:cNvSpPr/>
          <p:nvPr/>
        </p:nvSpPr>
        <p:spPr>
          <a:xfrm>
            <a:off x="3319910" y="5970091"/>
            <a:ext cx="5613140" cy="388696"/>
          </a:xfrm>
          <a:prstGeom prst="rect">
            <a:avLst/>
          </a:prstGeom>
        </p:spPr>
        <p:txBody>
          <a:bodyPr wrap="none">
            <a:spAutoFit/>
          </a:bodyPr>
          <a:lstStyle/>
          <a:p>
            <a:pPr marL="457200" marR="0">
              <a:lnSpc>
                <a:spcPct val="107000"/>
              </a:lnSpc>
              <a:spcBef>
                <a:spcPts val="0"/>
              </a:spcBef>
              <a:spcAft>
                <a:spcPts val="800"/>
              </a:spcAft>
            </a:pPr>
            <a:r>
              <a:rPr lang="en-US" u="sng" dirty="0">
                <a:solidFill>
                  <a:srgbClr val="0563C1"/>
                </a:solidFill>
                <a:latin typeface="Calibri" panose="020F0502020204030204" pitchFamily="34" charset="0"/>
                <a:ea typeface="Calibri" panose="020F0502020204030204" pitchFamily="34" charset="0"/>
                <a:cs typeface="Cordia New" panose="020B0304020202020204" pitchFamily="34" charset="-34"/>
                <a:hlinkClick r:id="rId3"/>
              </a:rPr>
              <a:t>http://datagenetics.com/blog/april22015/index.html</a:t>
            </a:r>
            <a:endParaRPr lang="en-US" dirty="0">
              <a:effectLst/>
              <a:latin typeface="Calibri" panose="020F0502020204030204" pitchFamily="34" charset="0"/>
              <a:ea typeface="Calibri" panose="020F0502020204030204" pitchFamily="34" charset="0"/>
              <a:cs typeface="Cordia New" panose="020B0304020202020204" pitchFamily="34" charset="-34"/>
            </a:endParaRPr>
          </a:p>
        </p:txBody>
      </p:sp>
      <p:sp>
        <p:nvSpPr>
          <p:cNvPr id="7" name="TextBox 6"/>
          <p:cNvSpPr txBox="1"/>
          <p:nvPr/>
        </p:nvSpPr>
        <p:spPr>
          <a:xfrm>
            <a:off x="1097280" y="-19034"/>
            <a:ext cx="2387933"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Frequency ratio</a:t>
            </a:r>
          </a:p>
        </p:txBody>
      </p:sp>
      <p:sp>
        <p:nvSpPr>
          <p:cNvPr id="8" name="Down Arrow 7"/>
          <p:cNvSpPr/>
          <p:nvPr/>
        </p:nvSpPr>
        <p:spPr>
          <a:xfrm>
            <a:off x="2113613" y="545712"/>
            <a:ext cx="389744" cy="45008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5FB5995-059E-4FB7-844D-951DBE0346C1}"/>
              </a:ext>
            </a:extLst>
          </p:cNvPr>
          <p:cNvSpPr txBox="1"/>
          <p:nvPr/>
        </p:nvSpPr>
        <p:spPr>
          <a:xfrm>
            <a:off x="126153" y="1080933"/>
            <a:ext cx="1638830" cy="1323439"/>
          </a:xfrm>
          <a:prstGeom prst="rect">
            <a:avLst/>
          </a:prstGeom>
          <a:solidFill>
            <a:srgbClr val="FFFF00"/>
          </a:solidFill>
          <a:ln>
            <a:solidFill>
              <a:srgbClr val="FFFF00"/>
            </a:solidFill>
          </a:ln>
        </p:spPr>
        <p:txBody>
          <a:bodyPr wrap="square" rtlCol="0">
            <a:spAutoFit/>
          </a:bodyPr>
          <a:lstStyle/>
          <a:p>
            <a:r>
              <a:rPr lang="en-US" sz="2000" b="1" dirty="0">
                <a:latin typeface="Times New Roman" panose="02020603050405020304" pitchFamily="18" charset="0"/>
                <a:cs typeface="Times New Roman" panose="02020603050405020304" pitchFamily="18" charset="0"/>
              </a:rPr>
              <a:t>Identical frequencies in each component</a:t>
            </a:r>
          </a:p>
        </p:txBody>
      </p:sp>
      <p:sp>
        <p:nvSpPr>
          <p:cNvPr id="10" name="Arrow: Right 9">
            <a:extLst>
              <a:ext uri="{FF2B5EF4-FFF2-40B4-BE49-F238E27FC236}">
                <a16:creationId xmlns:a16="http://schemas.microsoft.com/office/drawing/2014/main" id="{19FD26DA-6C7F-48FF-9234-AB08813F0AB4}"/>
              </a:ext>
            </a:extLst>
          </p:cNvPr>
          <p:cNvSpPr/>
          <p:nvPr/>
        </p:nvSpPr>
        <p:spPr>
          <a:xfrm>
            <a:off x="1638830" y="1716111"/>
            <a:ext cx="474783" cy="221721"/>
          </a:xfrm>
          <a:prstGeom prst="right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358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Simple harmonic oscillations in an electrical system</a:t>
            </a:r>
          </a:p>
        </p:txBody>
      </p:sp>
      <p:sp>
        <p:nvSpPr>
          <p:cNvPr id="3" name="Content Placeholder 2"/>
          <p:cNvSpPr>
            <a:spLocks noGrp="1"/>
          </p:cNvSpPr>
          <p:nvPr>
            <p:ph idx="1"/>
          </p:nvPr>
        </p:nvSpPr>
        <p:spPr>
          <a:xfrm>
            <a:off x="3822588" y="1845734"/>
            <a:ext cx="7333092"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Electrical system which oscillates simple harmonically.</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sum of the voltage around the circuit is given by Kirchhoff’s loop rule</a:t>
            </a:r>
          </a:p>
        </p:txBody>
      </p:sp>
      <p:sp>
        <p:nvSpPr>
          <p:cNvPr id="4" name="Slide Number Placeholder 3"/>
          <p:cNvSpPr>
            <a:spLocks noGrp="1"/>
          </p:cNvSpPr>
          <p:nvPr>
            <p:ph type="sldNum" sz="quarter" idx="12"/>
          </p:nvPr>
        </p:nvSpPr>
        <p:spPr/>
        <p:txBody>
          <a:bodyPr/>
          <a:lstStyle/>
          <a:p>
            <a:fld id="{479E491B-4D2D-4E4B-A4D7-B4759C622CF9}" type="slidenum">
              <a:rPr lang="en-US" smtClean="0"/>
              <a:t>27</a:t>
            </a:fld>
            <a:endParaRPr lang="en-US"/>
          </a:p>
        </p:txBody>
      </p:sp>
      <p:pic>
        <p:nvPicPr>
          <p:cNvPr id="5" name="Picture 4"/>
          <p:cNvPicPr>
            <a:picLocks noChangeAspect="1"/>
          </p:cNvPicPr>
          <p:nvPr/>
        </p:nvPicPr>
        <p:blipFill>
          <a:blip r:embed="rId3"/>
          <a:stretch>
            <a:fillRect/>
          </a:stretch>
        </p:blipFill>
        <p:spPr>
          <a:xfrm>
            <a:off x="163810" y="1845734"/>
            <a:ext cx="3403945" cy="3018763"/>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782494529"/>
              </p:ext>
            </p:extLst>
          </p:nvPr>
        </p:nvGraphicFramePr>
        <p:xfrm>
          <a:off x="5926814" y="3190223"/>
          <a:ext cx="2774950" cy="2327275"/>
        </p:xfrm>
        <a:graphic>
          <a:graphicData uri="http://schemas.openxmlformats.org/presentationml/2006/ole">
            <mc:AlternateContent xmlns:mc="http://schemas.openxmlformats.org/markup-compatibility/2006">
              <mc:Choice xmlns:v="urn:schemas-microsoft-com:vml" Requires="v">
                <p:oleObj spid="_x0000_s19490" name="Equation" r:id="rId4" imgW="1574640" imgH="1320480" progId="Equation.DSMT4">
                  <p:embed/>
                </p:oleObj>
              </mc:Choice>
              <mc:Fallback>
                <p:oleObj name="Equation" r:id="rId4" imgW="1574640" imgH="1320480" progId="Equation.DSMT4">
                  <p:embed/>
                  <p:pic>
                    <p:nvPicPr>
                      <p:cNvPr id="0" name=""/>
                      <p:cNvPicPr/>
                      <p:nvPr/>
                    </p:nvPicPr>
                    <p:blipFill>
                      <a:blip r:embed="rId5"/>
                      <a:stretch>
                        <a:fillRect/>
                      </a:stretch>
                    </p:blipFill>
                    <p:spPr>
                      <a:xfrm>
                        <a:off x="5926814" y="3190223"/>
                        <a:ext cx="2774950" cy="2327275"/>
                      </a:xfrm>
                      <a:prstGeom prst="rect">
                        <a:avLst/>
                      </a:prstGeom>
                    </p:spPr>
                  </p:pic>
                </p:oleObj>
              </mc:Fallback>
            </mc:AlternateContent>
          </a:graphicData>
        </a:graphic>
      </p:graphicFrame>
      <p:sp>
        <p:nvSpPr>
          <p:cNvPr id="7" name="TextBox 6"/>
          <p:cNvSpPr txBox="1"/>
          <p:nvPr/>
        </p:nvSpPr>
        <p:spPr>
          <a:xfrm>
            <a:off x="3297835" y="5814060"/>
            <a:ext cx="7615004"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sym typeface="Symbol" panose="05050102010706020507" pitchFamily="18" charset="2"/>
              </a:rPr>
              <a:t>  is considered as natural frequency of the circuit.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795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2FAB-1DE1-45F7-8BAE-F7FCED03B5C4}"/>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Comparison between the equations for mechanical and electrical oscillators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CC15F2-E5D8-4727-913F-5A9BBEDF9CFE}"/>
                  </a:ext>
                </a:extLst>
              </p:cNvPr>
              <p:cNvSpPr>
                <a:spLocks noGrp="1"/>
              </p:cNvSpPr>
              <p:nvPr>
                <p:ph idx="1"/>
              </p:nvPr>
            </p:nvSpPr>
            <p:spPr>
              <a:xfrm>
                <a:off x="1066800" y="2086892"/>
                <a:ext cx="10058400" cy="4023360"/>
              </a:xfrm>
            </p:spPr>
            <p:txBody>
              <a:bodyPr>
                <a:normAutofit/>
              </a:bodyPr>
              <a:lstStyle/>
              <a:p>
                <a:pPr algn="ctr"/>
                <a:r>
                  <a:rPr lang="en-US" sz="2800" dirty="0">
                    <a:latin typeface="Times New Roman" panose="02020603050405020304" pitchFamily="18" charset="0"/>
                    <a:cs typeface="Times New Roman" panose="02020603050405020304" pitchFamily="18" charset="0"/>
                  </a:rPr>
                  <a:t>Mechanical (force) </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r>
                      <a:rPr lang="en-US" sz="2800" b="0" i="1" smtClean="0">
                        <a:latin typeface="Cambria Math" panose="02040503050406030204" pitchFamily="18" charset="0"/>
                        <a:sym typeface="Wingdings" panose="05000000000000000000" pitchFamily="2" charset="2"/>
                      </a:rPr>
                      <m:t>𝑚</m:t>
                    </m:r>
                    <m:acc>
                      <m:accPr>
                        <m:chr m:val="̈"/>
                        <m:ctrlPr>
                          <a:rPr lang="en-US" sz="2800" b="0" i="1" smtClean="0">
                            <a:latin typeface="Cambria Math" panose="02040503050406030204" pitchFamily="18" charset="0"/>
                            <a:sym typeface="Wingdings" panose="05000000000000000000" pitchFamily="2" charset="2"/>
                          </a:rPr>
                        </m:ctrlPr>
                      </m:accPr>
                      <m:e>
                        <m:r>
                          <a:rPr lang="en-US" sz="2800" b="0" i="1" smtClean="0">
                            <a:latin typeface="Cambria Math" panose="02040503050406030204" pitchFamily="18" charset="0"/>
                            <a:sym typeface="Wingdings" panose="05000000000000000000" pitchFamily="2" charset="2"/>
                          </a:rPr>
                          <m:t>𝑥</m:t>
                        </m:r>
                      </m:e>
                    </m:acc>
                    <m:r>
                      <a:rPr lang="en-US" sz="2800" b="0" i="1" smtClean="0">
                        <a:latin typeface="Cambria Math" panose="02040503050406030204" pitchFamily="18" charset="0"/>
                        <a:sym typeface="Wingdings" panose="05000000000000000000" pitchFamily="2" charset="2"/>
                      </a:rPr>
                      <m:t>+</m:t>
                    </m:r>
                    <m:r>
                      <a:rPr lang="en-US" sz="2800" b="0" i="1" smtClean="0">
                        <a:latin typeface="Cambria Math" panose="02040503050406030204" pitchFamily="18" charset="0"/>
                        <a:sym typeface="Wingdings" panose="05000000000000000000" pitchFamily="2" charset="2"/>
                      </a:rPr>
                      <m:t>𝑠𝑥</m:t>
                    </m:r>
                    <m:r>
                      <a:rPr lang="en-US" sz="2800" b="0" i="1" smtClean="0">
                        <a:latin typeface="Cambria Math" panose="02040503050406030204" pitchFamily="18" charset="0"/>
                        <a:sym typeface="Wingdings" panose="05000000000000000000" pitchFamily="2" charset="2"/>
                      </a:rPr>
                      <m:t>=0</m:t>
                    </m:r>
                  </m:oMath>
                </a14:m>
                <a:endParaRPr lang="en-US" sz="2800" b="0" dirty="0">
                  <a:latin typeface="Times New Roman" panose="02020603050405020304" pitchFamily="18" charset="0"/>
                  <a:cs typeface="Times New Roman" panose="02020603050405020304" pitchFamily="18" charset="0"/>
                  <a:sym typeface="Wingdings" panose="05000000000000000000" pitchFamily="2" charset="2"/>
                </a:endParaRPr>
              </a:p>
              <a:p>
                <a:pPr algn="ctr"/>
                <a:r>
                  <a:rPr lang="en-US" sz="2800" dirty="0">
                    <a:latin typeface="Times New Roman" panose="02020603050405020304" pitchFamily="18" charset="0"/>
                    <a:cs typeface="Times New Roman" panose="02020603050405020304" pitchFamily="18" charset="0"/>
                  </a:rPr>
                  <a:t>Electrical (voltage) </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r>
                      <a:rPr lang="en-US" sz="2800" b="0" i="1" smtClean="0">
                        <a:latin typeface="Cambria Math" panose="02040503050406030204" pitchFamily="18" charset="0"/>
                        <a:sym typeface="Wingdings" panose="05000000000000000000" pitchFamily="2" charset="2"/>
                      </a:rPr>
                      <m:t>𝐿</m:t>
                    </m:r>
                    <m:acc>
                      <m:accPr>
                        <m:chr m:val="̈"/>
                        <m:ctrlPr>
                          <a:rPr lang="en-US" sz="2800" b="0" i="1" smtClean="0">
                            <a:latin typeface="Cambria Math" panose="02040503050406030204" pitchFamily="18" charset="0"/>
                            <a:sym typeface="Wingdings" panose="05000000000000000000" pitchFamily="2" charset="2"/>
                          </a:rPr>
                        </m:ctrlPr>
                      </m:accPr>
                      <m:e>
                        <m:r>
                          <a:rPr lang="en-US" sz="2800" b="0" i="1" smtClean="0">
                            <a:latin typeface="Cambria Math" panose="02040503050406030204" pitchFamily="18" charset="0"/>
                            <a:sym typeface="Wingdings" panose="05000000000000000000" pitchFamily="2" charset="2"/>
                          </a:rPr>
                          <m:t>𝑞</m:t>
                        </m:r>
                      </m:e>
                    </m:acc>
                    <m:r>
                      <a:rPr lang="en-US" sz="2800" b="0" i="1" smtClean="0">
                        <a:latin typeface="Cambria Math" panose="02040503050406030204" pitchFamily="18" charset="0"/>
                        <a:sym typeface="Wingdings" panose="05000000000000000000" pitchFamily="2" charset="2"/>
                      </a:rPr>
                      <m:t>+</m:t>
                    </m:r>
                    <m:box>
                      <m:boxPr>
                        <m:ctrlPr>
                          <a:rPr lang="en-US" sz="2800" b="0" i="1" smtClean="0">
                            <a:latin typeface="Cambria Math" panose="02040503050406030204" pitchFamily="18" charset="0"/>
                            <a:sym typeface="Wingdings" panose="05000000000000000000" pitchFamily="2" charset="2"/>
                          </a:rPr>
                        </m:ctrlPr>
                      </m:boxPr>
                      <m:e>
                        <m:argPr>
                          <m:argSz m:val="-1"/>
                        </m:argPr>
                        <m:f>
                          <m:fPr>
                            <m:ctrlPr>
                              <a:rPr lang="en-US" sz="2800" b="0" i="1" smtClean="0">
                                <a:latin typeface="Cambria Math" panose="02040503050406030204" pitchFamily="18" charset="0"/>
                                <a:sym typeface="Wingdings" panose="05000000000000000000" pitchFamily="2" charset="2"/>
                              </a:rPr>
                            </m:ctrlPr>
                          </m:fPr>
                          <m:num>
                            <m:r>
                              <a:rPr lang="en-US" sz="2800" b="0" i="1" smtClean="0">
                                <a:latin typeface="Cambria Math" panose="02040503050406030204" pitchFamily="18" charset="0"/>
                                <a:sym typeface="Wingdings" panose="05000000000000000000" pitchFamily="2" charset="2"/>
                              </a:rPr>
                              <m:t>𝑞</m:t>
                            </m:r>
                          </m:num>
                          <m:den>
                            <m:r>
                              <a:rPr lang="en-US" sz="2800" b="0" i="1" smtClean="0">
                                <a:latin typeface="Cambria Math" panose="02040503050406030204" pitchFamily="18" charset="0"/>
                                <a:sym typeface="Wingdings" panose="05000000000000000000" pitchFamily="2" charset="2"/>
                              </a:rPr>
                              <m:t>𝐶</m:t>
                            </m:r>
                          </m:den>
                        </m:f>
                        <m:r>
                          <a:rPr lang="en-US" sz="2800" b="0" i="1" smtClean="0">
                            <a:latin typeface="Cambria Math" panose="02040503050406030204" pitchFamily="18" charset="0"/>
                            <a:sym typeface="Wingdings" panose="05000000000000000000" pitchFamily="2" charset="2"/>
                          </a:rPr>
                          <m:t>= 0</m:t>
                        </m:r>
                      </m:e>
                    </m:box>
                  </m:oMath>
                </a14:m>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Mechanical (energy) </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box>
                      <m:boxPr>
                        <m:ctrlPr>
                          <a:rPr lang="en-US" sz="2800" i="1" smtClean="0">
                            <a:latin typeface="Cambria Math" panose="02040503050406030204" pitchFamily="18" charset="0"/>
                            <a:sym typeface="Wingdings" panose="05000000000000000000" pitchFamily="2" charset="2"/>
                          </a:rPr>
                        </m:ctrlPr>
                      </m:boxPr>
                      <m:e>
                        <m:argPr>
                          <m:argSz m:val="-1"/>
                        </m:argPr>
                        <m:f>
                          <m:fPr>
                            <m:ctrlPr>
                              <a:rPr lang="en-US" sz="2800" i="1" smtClean="0">
                                <a:latin typeface="Cambria Math" panose="02040503050406030204" pitchFamily="18" charset="0"/>
                                <a:sym typeface="Wingdings" panose="05000000000000000000" pitchFamily="2" charset="2"/>
                              </a:rPr>
                            </m:ctrlPr>
                          </m:fPr>
                          <m:num>
                            <m:r>
                              <a:rPr lang="en-US" sz="2800" b="0" i="1" smtClean="0">
                                <a:latin typeface="Cambria Math" panose="02040503050406030204" pitchFamily="18" charset="0"/>
                                <a:sym typeface="Wingdings" panose="05000000000000000000" pitchFamily="2" charset="2"/>
                              </a:rPr>
                              <m:t>1</m:t>
                            </m:r>
                          </m:num>
                          <m:den>
                            <m:r>
                              <a:rPr lang="en-US" sz="2800" b="0" i="1" smtClean="0">
                                <a:latin typeface="Cambria Math" panose="02040503050406030204" pitchFamily="18" charset="0"/>
                                <a:sym typeface="Wingdings" panose="05000000000000000000" pitchFamily="2" charset="2"/>
                              </a:rPr>
                              <m:t>2</m:t>
                            </m:r>
                          </m:den>
                        </m:f>
                        <m:r>
                          <a:rPr lang="en-US" sz="2800" b="0" i="1" smtClean="0">
                            <a:latin typeface="Cambria Math" panose="02040503050406030204" pitchFamily="18" charset="0"/>
                            <a:sym typeface="Wingdings" panose="05000000000000000000" pitchFamily="2" charset="2"/>
                          </a:rPr>
                          <m:t>𝑚</m:t>
                        </m:r>
                        <m:sSup>
                          <m:sSupPr>
                            <m:ctrlPr>
                              <a:rPr lang="en-US" sz="2800" b="0" i="1" smtClean="0">
                                <a:latin typeface="Cambria Math" panose="02040503050406030204" pitchFamily="18" charset="0"/>
                                <a:sym typeface="Wingdings" panose="05000000000000000000" pitchFamily="2" charset="2"/>
                              </a:rPr>
                            </m:ctrlPr>
                          </m:sSupPr>
                          <m:e>
                            <m:acc>
                              <m:accPr>
                                <m:chr m:val="̈"/>
                                <m:ctrlPr>
                                  <a:rPr lang="en-US" sz="2800" b="0" i="1" smtClean="0">
                                    <a:latin typeface="Cambria Math" panose="02040503050406030204" pitchFamily="18" charset="0"/>
                                    <a:sym typeface="Wingdings" panose="05000000000000000000" pitchFamily="2" charset="2"/>
                                  </a:rPr>
                                </m:ctrlPr>
                              </m:accPr>
                              <m:e>
                                <m:r>
                                  <a:rPr lang="en-US" sz="2800" b="0" i="1" smtClean="0">
                                    <a:latin typeface="Cambria Math" panose="02040503050406030204" pitchFamily="18" charset="0"/>
                                    <a:sym typeface="Wingdings" panose="05000000000000000000" pitchFamily="2" charset="2"/>
                                  </a:rPr>
                                  <m:t>𝑥</m:t>
                                </m:r>
                              </m:e>
                            </m:acc>
                          </m:e>
                          <m:sup>
                            <m:r>
                              <a:rPr lang="en-US" sz="2800" b="0" i="1" smtClean="0">
                                <a:latin typeface="Cambria Math" panose="02040503050406030204" pitchFamily="18" charset="0"/>
                                <a:sym typeface="Wingdings" panose="05000000000000000000" pitchFamily="2" charset="2"/>
                              </a:rPr>
                              <m:t>2</m:t>
                            </m:r>
                          </m:sup>
                        </m:sSup>
                      </m:e>
                    </m:box>
                    <m:r>
                      <a:rPr lang="en-US" sz="2800" b="0" i="1" smtClean="0">
                        <a:latin typeface="Cambria Math" panose="02040503050406030204" pitchFamily="18" charset="0"/>
                        <a:sym typeface="Wingdings" panose="05000000000000000000" pitchFamily="2" charset="2"/>
                      </a:rPr>
                      <m:t>+</m:t>
                    </m:r>
                    <m:box>
                      <m:boxPr>
                        <m:ctrlPr>
                          <a:rPr lang="en-US" sz="2800" b="0" i="1" smtClean="0">
                            <a:latin typeface="Cambria Math" panose="02040503050406030204" pitchFamily="18" charset="0"/>
                            <a:sym typeface="Wingdings" panose="05000000000000000000" pitchFamily="2" charset="2"/>
                          </a:rPr>
                        </m:ctrlPr>
                      </m:boxPr>
                      <m:e>
                        <m:argPr>
                          <m:argSz m:val="-1"/>
                        </m:argPr>
                        <m:f>
                          <m:fPr>
                            <m:ctrlPr>
                              <a:rPr lang="en-US" sz="2800" b="0" i="1" smtClean="0">
                                <a:latin typeface="Cambria Math" panose="02040503050406030204" pitchFamily="18" charset="0"/>
                                <a:sym typeface="Wingdings" panose="05000000000000000000" pitchFamily="2" charset="2"/>
                              </a:rPr>
                            </m:ctrlPr>
                          </m:fPr>
                          <m:num>
                            <m:r>
                              <a:rPr lang="en-US" sz="2800" b="0" i="1" smtClean="0">
                                <a:latin typeface="Cambria Math" panose="02040503050406030204" pitchFamily="18" charset="0"/>
                                <a:sym typeface="Wingdings" panose="05000000000000000000" pitchFamily="2" charset="2"/>
                              </a:rPr>
                              <m:t>1</m:t>
                            </m:r>
                          </m:num>
                          <m:den>
                            <m:r>
                              <a:rPr lang="en-US" sz="2800" b="0" i="1" smtClean="0">
                                <a:latin typeface="Cambria Math" panose="02040503050406030204" pitchFamily="18" charset="0"/>
                                <a:sym typeface="Wingdings" panose="05000000000000000000" pitchFamily="2" charset="2"/>
                              </a:rPr>
                              <m:t>2</m:t>
                            </m:r>
                          </m:den>
                        </m:f>
                        <m:r>
                          <a:rPr lang="en-US" sz="2800" b="0" i="1" smtClean="0">
                            <a:latin typeface="Cambria Math" panose="02040503050406030204" pitchFamily="18" charset="0"/>
                            <a:sym typeface="Wingdings" panose="05000000000000000000" pitchFamily="2" charset="2"/>
                          </a:rPr>
                          <m:t>𝑠</m:t>
                        </m:r>
                        <m:sSup>
                          <m:sSupPr>
                            <m:ctrlPr>
                              <a:rPr lang="en-US" sz="2800" b="0" i="1" smtClean="0">
                                <a:latin typeface="Cambria Math" panose="02040503050406030204" pitchFamily="18" charset="0"/>
                                <a:sym typeface="Wingdings" panose="05000000000000000000" pitchFamily="2" charset="2"/>
                              </a:rPr>
                            </m:ctrlPr>
                          </m:sSupPr>
                          <m:e>
                            <m:r>
                              <a:rPr lang="en-US" sz="2800" b="0" i="1" smtClean="0">
                                <a:latin typeface="Cambria Math" panose="02040503050406030204" pitchFamily="18" charset="0"/>
                                <a:sym typeface="Wingdings" panose="05000000000000000000" pitchFamily="2" charset="2"/>
                              </a:rPr>
                              <m:t>𝑥</m:t>
                            </m:r>
                          </m:e>
                          <m:sup>
                            <m:r>
                              <a:rPr lang="en-US" sz="2800" b="0" i="1" smtClean="0">
                                <a:latin typeface="Cambria Math" panose="02040503050406030204" pitchFamily="18" charset="0"/>
                                <a:sym typeface="Wingdings" panose="05000000000000000000" pitchFamily="2" charset="2"/>
                              </a:rPr>
                              <m:t>2</m:t>
                            </m:r>
                          </m:sup>
                        </m:sSup>
                        <m:r>
                          <a:rPr lang="en-US" sz="2800" b="0" i="1" smtClean="0">
                            <a:latin typeface="Cambria Math" panose="02040503050406030204" pitchFamily="18" charset="0"/>
                            <a:sym typeface="Wingdings" panose="05000000000000000000" pitchFamily="2" charset="2"/>
                          </a:rPr>
                          <m:t>=</m:t>
                        </m:r>
                        <m:r>
                          <a:rPr lang="en-US" sz="2800" b="0" i="1" smtClean="0">
                            <a:latin typeface="Cambria Math" panose="02040503050406030204" pitchFamily="18" charset="0"/>
                            <a:sym typeface="Wingdings" panose="05000000000000000000" pitchFamily="2" charset="2"/>
                          </a:rPr>
                          <m:t>𝐸</m:t>
                        </m:r>
                      </m:e>
                    </m:box>
                  </m:oMath>
                </a14:m>
                <a:endParaRPr lang="en-US" sz="2800" b="0" dirty="0">
                  <a:cs typeface="Times New Roman" panose="02020603050405020304" pitchFamily="18" charset="0"/>
                  <a:sym typeface="Wingdings" panose="05000000000000000000" pitchFamily="2" charset="2"/>
                </a:endParaRPr>
              </a:p>
              <a:p>
                <a:pPr algn="ctr"/>
                <a:r>
                  <a:rPr lang="en-US" sz="2800" dirty="0">
                    <a:latin typeface="Times New Roman" panose="02020603050405020304" pitchFamily="18" charset="0"/>
                    <a:cs typeface="Times New Roman" panose="02020603050405020304" pitchFamily="18" charset="0"/>
                  </a:rPr>
                  <a:t>Electrical (energy) </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box>
                      <m:boxPr>
                        <m:ctrlPr>
                          <a:rPr lang="en-US" sz="2800" i="1" smtClean="0">
                            <a:latin typeface="Cambria Math" panose="02040503050406030204" pitchFamily="18" charset="0"/>
                            <a:sym typeface="Wingdings" panose="05000000000000000000" pitchFamily="2" charset="2"/>
                          </a:rPr>
                        </m:ctrlPr>
                      </m:boxPr>
                      <m:e>
                        <m:argPr>
                          <m:argSz m:val="-1"/>
                        </m:argPr>
                        <m:f>
                          <m:fPr>
                            <m:ctrlPr>
                              <a:rPr lang="en-US" sz="2800" i="1" smtClean="0">
                                <a:latin typeface="Cambria Math" panose="02040503050406030204" pitchFamily="18" charset="0"/>
                                <a:sym typeface="Wingdings" panose="05000000000000000000" pitchFamily="2" charset="2"/>
                              </a:rPr>
                            </m:ctrlPr>
                          </m:fPr>
                          <m:num>
                            <m:r>
                              <a:rPr lang="en-US" sz="2800" b="0" i="1" smtClean="0">
                                <a:latin typeface="Cambria Math" panose="02040503050406030204" pitchFamily="18" charset="0"/>
                                <a:sym typeface="Wingdings" panose="05000000000000000000" pitchFamily="2" charset="2"/>
                              </a:rPr>
                              <m:t>1</m:t>
                            </m:r>
                          </m:num>
                          <m:den>
                            <m:r>
                              <a:rPr lang="en-US" sz="2800" b="0" i="1" smtClean="0">
                                <a:latin typeface="Cambria Math" panose="02040503050406030204" pitchFamily="18" charset="0"/>
                                <a:sym typeface="Wingdings" panose="05000000000000000000" pitchFamily="2" charset="2"/>
                              </a:rPr>
                              <m:t>2</m:t>
                            </m:r>
                          </m:den>
                        </m:f>
                        <m:r>
                          <a:rPr lang="en-US" sz="2800" b="0" i="1" smtClean="0">
                            <a:latin typeface="Cambria Math" panose="02040503050406030204" pitchFamily="18" charset="0"/>
                            <a:sym typeface="Wingdings" panose="05000000000000000000" pitchFamily="2" charset="2"/>
                          </a:rPr>
                          <m:t>𝐿</m:t>
                        </m:r>
                        <m:sSup>
                          <m:sSupPr>
                            <m:ctrlPr>
                              <a:rPr lang="en-US" sz="2800" b="0" i="1" smtClean="0">
                                <a:latin typeface="Cambria Math" panose="02040503050406030204" pitchFamily="18" charset="0"/>
                                <a:sym typeface="Wingdings" panose="05000000000000000000" pitchFamily="2" charset="2"/>
                              </a:rPr>
                            </m:ctrlPr>
                          </m:sSupPr>
                          <m:e>
                            <m:acc>
                              <m:accPr>
                                <m:chr m:val="̈"/>
                                <m:ctrlPr>
                                  <a:rPr lang="en-US" sz="2800" b="0" i="1" smtClean="0">
                                    <a:latin typeface="Cambria Math" panose="02040503050406030204" pitchFamily="18" charset="0"/>
                                    <a:sym typeface="Wingdings" panose="05000000000000000000" pitchFamily="2" charset="2"/>
                                  </a:rPr>
                                </m:ctrlPr>
                              </m:accPr>
                              <m:e>
                                <m:r>
                                  <a:rPr lang="en-US" sz="2800" b="0" i="1" smtClean="0">
                                    <a:latin typeface="Cambria Math" panose="02040503050406030204" pitchFamily="18" charset="0"/>
                                    <a:sym typeface="Wingdings" panose="05000000000000000000" pitchFamily="2" charset="2"/>
                                  </a:rPr>
                                  <m:t>𝑞</m:t>
                                </m:r>
                              </m:e>
                            </m:acc>
                          </m:e>
                          <m:sup>
                            <m:r>
                              <a:rPr lang="en-US" sz="2800" b="0" i="1" smtClean="0">
                                <a:latin typeface="Cambria Math" panose="02040503050406030204" pitchFamily="18" charset="0"/>
                                <a:sym typeface="Wingdings" panose="05000000000000000000" pitchFamily="2" charset="2"/>
                              </a:rPr>
                              <m:t>2</m:t>
                            </m:r>
                          </m:sup>
                        </m:sSup>
                      </m:e>
                    </m:box>
                    <m:r>
                      <a:rPr lang="en-US" sz="2800" b="0" i="1" smtClean="0">
                        <a:latin typeface="Cambria Math" panose="02040503050406030204" pitchFamily="18" charset="0"/>
                        <a:sym typeface="Wingdings" panose="05000000000000000000" pitchFamily="2" charset="2"/>
                      </a:rPr>
                      <m:t>+</m:t>
                    </m:r>
                    <m:box>
                      <m:boxPr>
                        <m:ctrlPr>
                          <a:rPr lang="en-US" sz="2800" b="0" i="1" smtClean="0">
                            <a:latin typeface="Cambria Math" panose="02040503050406030204" pitchFamily="18" charset="0"/>
                            <a:sym typeface="Wingdings" panose="05000000000000000000" pitchFamily="2" charset="2"/>
                          </a:rPr>
                        </m:ctrlPr>
                      </m:boxPr>
                      <m:e>
                        <m:argPr>
                          <m:argSz m:val="-1"/>
                        </m:argPr>
                        <m:f>
                          <m:fPr>
                            <m:ctrlPr>
                              <a:rPr lang="en-US" sz="2800" b="0" i="1" smtClean="0">
                                <a:latin typeface="Cambria Math" panose="02040503050406030204" pitchFamily="18" charset="0"/>
                                <a:sym typeface="Wingdings" panose="05000000000000000000" pitchFamily="2" charset="2"/>
                              </a:rPr>
                            </m:ctrlPr>
                          </m:fPr>
                          <m:num>
                            <m:r>
                              <a:rPr lang="en-US" sz="2800" b="0" i="1" smtClean="0">
                                <a:latin typeface="Cambria Math" panose="02040503050406030204" pitchFamily="18" charset="0"/>
                                <a:sym typeface="Wingdings" panose="05000000000000000000" pitchFamily="2" charset="2"/>
                              </a:rPr>
                              <m:t>1</m:t>
                            </m:r>
                          </m:num>
                          <m:den>
                            <m:r>
                              <a:rPr lang="en-US" sz="2800" b="0" i="1" smtClean="0">
                                <a:latin typeface="Cambria Math" panose="02040503050406030204" pitchFamily="18" charset="0"/>
                                <a:sym typeface="Wingdings" panose="05000000000000000000" pitchFamily="2" charset="2"/>
                              </a:rPr>
                              <m:t>2</m:t>
                            </m:r>
                          </m:den>
                        </m:f>
                        <m:box>
                          <m:boxPr>
                            <m:ctrlPr>
                              <a:rPr lang="en-US" sz="2800" b="0" i="1" smtClean="0">
                                <a:latin typeface="Cambria Math" panose="02040503050406030204" pitchFamily="18" charset="0"/>
                                <a:sym typeface="Wingdings" panose="05000000000000000000" pitchFamily="2" charset="2"/>
                              </a:rPr>
                            </m:ctrlPr>
                          </m:boxPr>
                          <m:e>
                            <m:argPr>
                              <m:argSz m:val="-1"/>
                            </m:argPr>
                            <m:f>
                              <m:fPr>
                                <m:ctrlPr>
                                  <a:rPr lang="en-US" sz="2800" b="0" i="1" smtClean="0">
                                    <a:latin typeface="Cambria Math" panose="02040503050406030204" pitchFamily="18" charset="0"/>
                                    <a:sym typeface="Wingdings" panose="05000000000000000000" pitchFamily="2" charset="2"/>
                                  </a:rPr>
                                </m:ctrlPr>
                              </m:fPr>
                              <m:num>
                                <m:sSup>
                                  <m:sSupPr>
                                    <m:ctrlPr>
                                      <a:rPr lang="en-US" sz="2800" b="0" i="1" smtClean="0">
                                        <a:latin typeface="Cambria Math" panose="02040503050406030204" pitchFamily="18" charset="0"/>
                                        <a:sym typeface="Wingdings" panose="05000000000000000000" pitchFamily="2" charset="2"/>
                                      </a:rPr>
                                    </m:ctrlPr>
                                  </m:sSupPr>
                                  <m:e>
                                    <m:r>
                                      <a:rPr lang="en-US" sz="2800" b="0" i="1" smtClean="0">
                                        <a:latin typeface="Cambria Math" panose="02040503050406030204" pitchFamily="18" charset="0"/>
                                        <a:sym typeface="Wingdings" panose="05000000000000000000" pitchFamily="2" charset="2"/>
                                      </a:rPr>
                                      <m:t>𝑞</m:t>
                                    </m:r>
                                  </m:e>
                                  <m:sup>
                                    <m:r>
                                      <a:rPr lang="en-US" sz="2800" b="0" i="1" smtClean="0">
                                        <a:latin typeface="Cambria Math" panose="02040503050406030204" pitchFamily="18" charset="0"/>
                                        <a:sym typeface="Wingdings" panose="05000000000000000000" pitchFamily="2" charset="2"/>
                                      </a:rPr>
                                      <m:t>2</m:t>
                                    </m:r>
                                  </m:sup>
                                </m:sSup>
                              </m:num>
                              <m:den>
                                <m:r>
                                  <a:rPr lang="en-US" sz="2800" b="0" i="1" smtClean="0">
                                    <a:latin typeface="Cambria Math" panose="02040503050406030204" pitchFamily="18" charset="0"/>
                                    <a:sym typeface="Wingdings" panose="05000000000000000000" pitchFamily="2" charset="2"/>
                                  </a:rPr>
                                  <m:t>𝐶</m:t>
                                </m:r>
                              </m:den>
                            </m:f>
                          </m:e>
                        </m:box>
                      </m:e>
                    </m:box>
                    <m:r>
                      <a:rPr lang="en-US" sz="2800" b="0" i="0" smtClean="0">
                        <a:latin typeface="Cambria Math" panose="02040503050406030204" pitchFamily="18" charset="0"/>
                        <a:sym typeface="Wingdings" panose="05000000000000000000" pitchFamily="2" charset="2"/>
                      </a:rPr>
                      <m:t>=</m:t>
                    </m:r>
                    <m:r>
                      <a:rPr lang="en-US" sz="2800" b="0" i="1" smtClean="0">
                        <a:latin typeface="Cambria Math" panose="02040503050406030204" pitchFamily="18" charset="0"/>
                        <a:sym typeface="Wingdings" panose="05000000000000000000" pitchFamily="2" charset="2"/>
                      </a:rPr>
                      <m:t>𝐸</m:t>
                    </m:r>
                  </m:oMath>
                </a14:m>
                <a:endParaRPr lang="en-US" sz="2800" i="1" dirty="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5CC15F2-E5D8-4727-913F-5A9BBEDF9CFE}"/>
                  </a:ext>
                </a:extLst>
              </p:cNvPr>
              <p:cNvSpPr>
                <a:spLocks noGrp="1" noRot="1" noChangeAspect="1" noMove="1" noResize="1" noEditPoints="1" noAdjustHandles="1" noChangeArrowheads="1" noChangeShapeType="1" noTextEdit="1"/>
              </p:cNvSpPr>
              <p:nvPr>
                <p:ph idx="1"/>
              </p:nvPr>
            </p:nvSpPr>
            <p:spPr>
              <a:xfrm>
                <a:off x="1066800" y="2086892"/>
                <a:ext cx="10058400" cy="4023360"/>
              </a:xfrm>
              <a:blipFill>
                <a:blip r:embed="rId2"/>
                <a:stretch>
                  <a:fillRect t="-272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B48FFFA-2A81-4D9A-9AD4-F073DEA3B00E}"/>
              </a:ext>
            </a:extLst>
          </p:cNvPr>
          <p:cNvSpPr>
            <a:spLocks noGrp="1"/>
          </p:cNvSpPr>
          <p:nvPr>
            <p:ph type="sldNum" sz="quarter" idx="12"/>
          </p:nvPr>
        </p:nvSpPr>
        <p:spPr/>
        <p:txBody>
          <a:bodyPr/>
          <a:lstStyle/>
          <a:p>
            <a:fld id="{479E491B-4D2D-4E4B-A4D7-B4759C622CF9}" type="slidenum">
              <a:rPr lang="en-US" smtClean="0"/>
              <a:t>28</a:t>
            </a:fld>
            <a:endParaRPr lang="en-US"/>
          </a:p>
        </p:txBody>
      </p:sp>
    </p:spTree>
    <p:extLst>
      <p:ext uri="{BB962C8B-B14F-4D97-AF65-F5344CB8AC3E}">
        <p14:creationId xmlns:p14="http://schemas.microsoft.com/office/powerpoint/2010/main" val="1084023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0DF0C-A136-4FE6-86A7-97FBEC2D600A}"/>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Homework #1/2020</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0713BF-4DD7-4F4A-99D4-3D9CBBEBF091}"/>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1. Show that                                                           can be transformed to</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given that   </a:t>
                </a:r>
                <a:r>
                  <a:rPr lang="en-US" i="1" dirty="0"/>
                  <a:t>(1)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rPr>
                          <m:t>𝜃</m:t>
                        </m:r>
                      </m:e>
                    </m:func>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2</m:t>
                        </m:r>
                        <m:r>
                          <a:rPr lang="en-US" i="1">
                            <a:latin typeface="Cambria Math" panose="02040503050406030204" pitchFamily="18" charset="0"/>
                          </a:rPr>
                          <m:t>𝑠𝑖𝑛</m:t>
                        </m:r>
                      </m:e>
                      <m:sup>
                        <m:r>
                          <a:rPr lang="en-US" i="1">
                            <a:latin typeface="Cambria Math" panose="02040503050406030204" pitchFamily="18" charset="0"/>
                          </a:rPr>
                          <m:t>2</m:t>
                        </m:r>
                      </m:sup>
                    </m:sSup>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𝜃</m:t>
                            </m:r>
                          </m:num>
                          <m:den>
                            <m:r>
                              <a:rPr lang="en-US" i="1">
                                <a:latin typeface="Cambria Math" panose="02040503050406030204" pitchFamily="18" charset="0"/>
                              </a:rPr>
                              <m:t>2</m:t>
                            </m:r>
                          </m:den>
                        </m:f>
                      </m:e>
                    </m:d>
                  </m:oMath>
                </a14:m>
                <a:r>
                  <a:rPr lang="en-US" i="1" dirty="0"/>
                  <a:t>  </a:t>
                </a:r>
                <a:r>
                  <a:rPr lang="en-US" dirty="0"/>
                  <a:t>,</a:t>
                </a:r>
                <a:r>
                  <a:rPr lang="th-TH" dirty="0"/>
                  <a:t>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rPr>
                          <m:t>𝛼</m:t>
                        </m:r>
                      </m:e>
                    </m:func>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2</m:t>
                        </m:r>
                        <m:r>
                          <a:rPr lang="en-US" i="1">
                            <a:latin typeface="Cambria Math" panose="02040503050406030204" pitchFamily="18" charset="0"/>
                          </a:rPr>
                          <m:t>𝑠𝑖𝑛</m:t>
                        </m:r>
                      </m:e>
                      <m:sup>
                        <m:r>
                          <a:rPr lang="en-US" i="1">
                            <a:latin typeface="Cambria Math" panose="02040503050406030204" pitchFamily="18" charset="0"/>
                          </a:rPr>
                          <m:t>2</m:t>
                        </m:r>
                      </m:sup>
                    </m:sSup>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𝛼</m:t>
                            </m:r>
                          </m:num>
                          <m:den>
                            <m:r>
                              <a:rPr lang="en-US" i="1">
                                <a:latin typeface="Cambria Math" panose="02040503050406030204" pitchFamily="18" charset="0"/>
                              </a:rPr>
                              <m:t>2</m:t>
                            </m:r>
                          </m:den>
                        </m:f>
                      </m:e>
                    </m:d>
                  </m:oMath>
                </a14:m>
                <a:r>
                  <a:rPr lang="en-US" i="1" dirty="0"/>
                  <a:t>  </a:t>
                </a:r>
              </a:p>
              <a:p>
                <a:pPr marL="201168" lvl="1" indent="0">
                  <a:buNone/>
                </a:pPr>
                <a:r>
                  <a:rPr lang="en-US" i="1" dirty="0"/>
                  <a:t>	         (2</a:t>
                </a:r>
                <a:r>
                  <a:rPr lang="en-US" sz="2000" i="1" dirty="0"/>
                  <a:t>)  </a:t>
                </a:r>
                <a14:m>
                  <m:oMath xmlns:m="http://schemas.openxmlformats.org/officeDocument/2006/math">
                    <m:r>
                      <a:rPr lang="en-US" sz="2000" i="1">
                        <a:latin typeface="Cambria Math" panose="02040503050406030204" pitchFamily="18" charset="0"/>
                      </a:rPr>
                      <m:t>𝑠𝑖𝑛</m:t>
                    </m:r>
                    <m:r>
                      <a:rPr lang="en-US" sz="2000" i="1">
                        <a:latin typeface="Cambria Math" panose="02040503050406030204" pitchFamily="18" charset="0"/>
                      </a:rPr>
                      <m:t>𝜑</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𝑠𝑖𝑛</m:t>
                        </m:r>
                        <m:f>
                          <m:fPr>
                            <m:ctrlPr>
                              <a:rPr lang="en-US" sz="2000" i="1">
                                <a:latin typeface="Cambria Math" panose="02040503050406030204" pitchFamily="18" charset="0"/>
                              </a:rPr>
                            </m:ctrlPr>
                          </m:fPr>
                          <m:num>
                            <m:r>
                              <a:rPr lang="en-US" sz="2000" i="1">
                                <a:latin typeface="Cambria Math" panose="02040503050406030204" pitchFamily="18" charset="0"/>
                              </a:rPr>
                              <m:t>𝜃</m:t>
                            </m:r>
                          </m:num>
                          <m:den>
                            <m:r>
                              <a:rPr lang="en-US" sz="2000" i="1">
                                <a:latin typeface="Cambria Math" panose="02040503050406030204" pitchFamily="18" charset="0"/>
                              </a:rPr>
                              <m:t>2</m:t>
                            </m:r>
                          </m:den>
                        </m:f>
                      </m:num>
                      <m:den>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f>
                              <m:fPr>
                                <m:ctrlPr>
                                  <a:rPr lang="en-US" sz="2000" i="1">
                                    <a:latin typeface="Cambria Math" panose="02040503050406030204" pitchFamily="18" charset="0"/>
                                  </a:rPr>
                                </m:ctrlPr>
                              </m:fPr>
                              <m:num>
                                <m:r>
                                  <a:rPr lang="en-US" sz="2000" i="1">
                                    <a:latin typeface="Cambria Math" panose="02040503050406030204" pitchFamily="18" charset="0"/>
                                  </a:rPr>
                                  <m:t>𝛼</m:t>
                                </m:r>
                              </m:num>
                              <m:den>
                                <m:r>
                                  <a:rPr lang="en-US" sz="2000" i="1">
                                    <a:latin typeface="Cambria Math" panose="02040503050406030204" pitchFamily="18" charset="0"/>
                                  </a:rPr>
                                  <m:t>2</m:t>
                                </m:r>
                              </m:den>
                            </m:f>
                          </m:e>
                        </m:func>
                      </m:den>
                    </m:f>
                  </m:oMath>
                </a14:m>
                <a:r>
                  <a:rPr lang="en-US" i="1" dirty="0"/>
                  <a:t>    </a:t>
                </a:r>
                <a:r>
                  <a:rPr lang="en-US" sz="2000" dirty="0">
                    <a:latin typeface="Times New Roman" panose="02020603050405020304" pitchFamily="18" charset="0"/>
                    <a:cs typeface="Times New Roman" panose="02020603050405020304" pitchFamily="18" charset="0"/>
                  </a:rPr>
                  <a:t>and </a:t>
                </a:r>
                <a:r>
                  <a:rPr lang="en-US" dirty="0"/>
                  <a:t> </a:t>
                </a:r>
                <a:r>
                  <a:rPr lang="th-TH" dirty="0"/>
                  <a:t> </a:t>
                </a:r>
                <a:r>
                  <a:rPr lang="en-US" i="1" dirty="0"/>
                  <a:t>(3</a:t>
                </a:r>
                <a:r>
                  <a:rPr lang="en-US" sz="2000" i="1" dirty="0"/>
                  <a:t>)  </a:t>
                </a:r>
                <a:r>
                  <a:rPr lang="th-TH" sz="2000" dirty="0"/>
                  <a:t>  </a:t>
                </a:r>
                <a14:m>
                  <m:oMath xmlns:m="http://schemas.openxmlformats.org/officeDocument/2006/math">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𝑠𝑖𝑛</m:t>
                    </m:r>
                    <m:f>
                      <m:fPr>
                        <m:ctrlPr>
                          <a:rPr lang="en-US" sz="2000" i="1">
                            <a:latin typeface="Cambria Math" panose="02040503050406030204" pitchFamily="18" charset="0"/>
                          </a:rPr>
                        </m:ctrlPr>
                      </m:fPr>
                      <m:num>
                        <m:r>
                          <a:rPr lang="en-US" sz="2000" i="1">
                            <a:latin typeface="Cambria Math" panose="02040503050406030204" pitchFamily="18" charset="0"/>
                          </a:rPr>
                          <m:t>𝛼</m:t>
                        </m:r>
                      </m:num>
                      <m:den>
                        <m:r>
                          <a:rPr lang="en-US" sz="2000" i="1">
                            <a:latin typeface="Cambria Math" panose="02040503050406030204" pitchFamily="18" charset="0"/>
                          </a:rPr>
                          <m:t>2</m:t>
                        </m:r>
                      </m:den>
                    </m:f>
                  </m:oMath>
                </a14:m>
                <a:endParaRPr lang="en-US" dirty="0"/>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Prove that                                                                          can be derived from the superposition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of  two perpendicular harmonic functions : </a:t>
                </a:r>
              </a:p>
            </p:txBody>
          </p:sp>
        </mc:Choice>
        <mc:Fallback xmlns="">
          <p:sp>
            <p:nvSpPr>
              <p:cNvPr id="3" name="Content Placeholder 2">
                <a:extLst>
                  <a:ext uri="{FF2B5EF4-FFF2-40B4-BE49-F238E27FC236}">
                    <a16:creationId xmlns:a16="http://schemas.microsoft.com/office/drawing/2014/main" id="{270713BF-4DD7-4F4A-99D4-3D9CBBEBF091}"/>
                  </a:ext>
                </a:extLst>
              </p:cNvPr>
              <p:cNvSpPr>
                <a:spLocks noGrp="1" noRot="1" noChangeAspect="1" noMove="1" noResize="1" noEditPoints="1" noAdjustHandles="1" noChangeArrowheads="1" noChangeShapeType="1" noTextEdit="1"/>
              </p:cNvSpPr>
              <p:nvPr>
                <p:ph idx="1"/>
              </p:nvPr>
            </p:nvSpPr>
            <p:spPr>
              <a:blipFill>
                <a:blip r:embed="rId3"/>
                <a:stretch>
                  <a:fillRect l="-606" t="-1667" r="-72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27E8ADD-4BBA-4BE6-A54C-E40BD49368B3}"/>
              </a:ext>
            </a:extLst>
          </p:cNvPr>
          <p:cNvSpPr>
            <a:spLocks noGrp="1"/>
          </p:cNvSpPr>
          <p:nvPr>
            <p:ph type="sldNum" sz="quarter" idx="12"/>
          </p:nvPr>
        </p:nvSpPr>
        <p:spPr/>
        <p:txBody>
          <a:bodyPr/>
          <a:lstStyle/>
          <a:p>
            <a:fld id="{479E491B-4D2D-4E4B-A4D7-B4759C622CF9}" type="slidenum">
              <a:rPr lang="en-US" smtClean="0"/>
              <a:t>29</a:t>
            </a:fld>
            <a:endParaRPr lang="en-US"/>
          </a:p>
        </p:txBody>
      </p:sp>
      <p:pic>
        <p:nvPicPr>
          <p:cNvPr id="5" name="Picture 4">
            <a:extLst>
              <a:ext uri="{FF2B5EF4-FFF2-40B4-BE49-F238E27FC236}">
                <a16:creationId xmlns:a16="http://schemas.microsoft.com/office/drawing/2014/main" id="{CA38B9DC-10B2-4ABF-8256-8AC83AB981E6}"/>
              </a:ext>
            </a:extLst>
          </p:cNvPr>
          <p:cNvPicPr>
            <a:picLocks noChangeAspect="1"/>
          </p:cNvPicPr>
          <p:nvPr/>
        </p:nvPicPr>
        <p:blipFill>
          <a:blip r:embed="rId4"/>
          <a:stretch>
            <a:fillRect/>
          </a:stretch>
        </p:blipFill>
        <p:spPr>
          <a:xfrm>
            <a:off x="2776259" y="1737360"/>
            <a:ext cx="2920237" cy="951058"/>
          </a:xfrm>
          <a:prstGeom prst="rect">
            <a:avLst/>
          </a:prstGeom>
        </p:spPr>
      </p:pic>
      <p:pic>
        <p:nvPicPr>
          <p:cNvPr id="6" name="Picture 5">
            <a:extLst>
              <a:ext uri="{FF2B5EF4-FFF2-40B4-BE49-F238E27FC236}">
                <a16:creationId xmlns:a16="http://schemas.microsoft.com/office/drawing/2014/main" id="{13897ACE-AC26-4A9C-81E7-88C527960D15}"/>
              </a:ext>
            </a:extLst>
          </p:cNvPr>
          <p:cNvPicPr>
            <a:picLocks noChangeAspect="1"/>
          </p:cNvPicPr>
          <p:nvPr/>
        </p:nvPicPr>
        <p:blipFill>
          <a:blip r:embed="rId5"/>
          <a:stretch>
            <a:fillRect/>
          </a:stretch>
        </p:blipFill>
        <p:spPr>
          <a:xfrm>
            <a:off x="8644693" y="1508404"/>
            <a:ext cx="2901948" cy="1048603"/>
          </a:xfrm>
          <a:prstGeom prst="rect">
            <a:avLst/>
          </a:prstGeom>
        </p:spPr>
      </p:pic>
      <p:graphicFrame>
        <p:nvGraphicFramePr>
          <p:cNvPr id="7" name="Object 6">
            <a:extLst>
              <a:ext uri="{FF2B5EF4-FFF2-40B4-BE49-F238E27FC236}">
                <a16:creationId xmlns:a16="http://schemas.microsoft.com/office/drawing/2014/main" id="{7324BFF6-93AF-4AD4-8D34-F604C904A45F}"/>
              </a:ext>
            </a:extLst>
          </p:cNvPr>
          <p:cNvGraphicFramePr>
            <a:graphicFrameLocks noChangeAspect="1"/>
          </p:cNvGraphicFramePr>
          <p:nvPr>
            <p:extLst>
              <p:ext uri="{D42A27DB-BD31-4B8C-83A1-F6EECF244321}">
                <p14:modId xmlns:p14="http://schemas.microsoft.com/office/powerpoint/2010/main" val="457585557"/>
              </p:ext>
            </p:extLst>
          </p:nvPr>
        </p:nvGraphicFramePr>
        <p:xfrm>
          <a:off x="2776259" y="4271160"/>
          <a:ext cx="4282087" cy="771171"/>
        </p:xfrm>
        <a:graphic>
          <a:graphicData uri="http://schemas.openxmlformats.org/presentationml/2006/ole">
            <mc:AlternateContent xmlns:mc="http://schemas.openxmlformats.org/markup-compatibility/2006">
              <mc:Choice xmlns:v="urn:schemas-microsoft-com:vml" Requires="v">
                <p:oleObj spid="_x0000_s20492" name="Equation" r:id="rId6" imgW="2679480" imgH="482400" progId="Equation.DSMT4">
                  <p:embed/>
                </p:oleObj>
              </mc:Choice>
              <mc:Fallback>
                <p:oleObj name="Equation" r:id="rId6" imgW="2679480" imgH="482400" progId="Equation.DSMT4">
                  <p:embed/>
                  <p:pic>
                    <p:nvPicPr>
                      <p:cNvPr id="7" name="Object 6"/>
                      <p:cNvPicPr/>
                      <p:nvPr/>
                    </p:nvPicPr>
                    <p:blipFill>
                      <a:blip r:embed="rId7"/>
                      <a:stretch>
                        <a:fillRect/>
                      </a:stretch>
                    </p:blipFill>
                    <p:spPr>
                      <a:xfrm>
                        <a:off x="2776259" y="4271160"/>
                        <a:ext cx="4282087" cy="771171"/>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E91B294-921F-4DBF-B0C1-13E34D057CEF}"/>
              </a:ext>
            </a:extLst>
          </p:cNvPr>
          <p:cNvGraphicFramePr>
            <a:graphicFrameLocks noChangeAspect="1"/>
          </p:cNvGraphicFramePr>
          <p:nvPr>
            <p:extLst>
              <p:ext uri="{D42A27DB-BD31-4B8C-83A1-F6EECF244321}">
                <p14:modId xmlns:p14="http://schemas.microsoft.com/office/powerpoint/2010/main" val="372370638"/>
              </p:ext>
            </p:extLst>
          </p:nvPr>
        </p:nvGraphicFramePr>
        <p:xfrm>
          <a:off x="5833486" y="5318774"/>
          <a:ext cx="5442187" cy="459097"/>
        </p:xfrm>
        <a:graphic>
          <a:graphicData uri="http://schemas.openxmlformats.org/presentationml/2006/ole">
            <mc:AlternateContent xmlns:mc="http://schemas.openxmlformats.org/markup-compatibility/2006">
              <mc:Choice xmlns:v="urn:schemas-microsoft-com:vml" Requires="v">
                <p:oleObj spid="_x0000_s20493" name="Equation" r:id="rId8" imgW="2501640" imgH="253800" progId="Equation.DSMT4">
                  <p:embed/>
                </p:oleObj>
              </mc:Choice>
              <mc:Fallback>
                <p:oleObj name="Equation" r:id="rId8" imgW="2501640" imgH="253800" progId="Equation.DSMT4">
                  <p:embed/>
                  <p:pic>
                    <p:nvPicPr>
                      <p:cNvPr id="5" name="Object 4"/>
                      <p:cNvPicPr/>
                      <p:nvPr/>
                    </p:nvPicPr>
                    <p:blipFill>
                      <a:blip r:embed="rId9"/>
                      <a:stretch>
                        <a:fillRect/>
                      </a:stretch>
                    </p:blipFill>
                    <p:spPr>
                      <a:xfrm>
                        <a:off x="5833486" y="5318774"/>
                        <a:ext cx="5442187" cy="459097"/>
                      </a:xfrm>
                      <a:prstGeom prst="rect">
                        <a:avLst/>
                      </a:prstGeom>
                    </p:spPr>
                  </p:pic>
                </p:oleObj>
              </mc:Fallback>
            </mc:AlternateContent>
          </a:graphicData>
        </a:graphic>
      </p:graphicFrame>
    </p:spTree>
    <p:extLst>
      <p:ext uri="{BB962C8B-B14F-4D97-AF65-F5344CB8AC3E}">
        <p14:creationId xmlns:p14="http://schemas.microsoft.com/office/powerpoint/2010/main" val="39564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D4AB-D194-430D-A597-74EEACC20243}"/>
              </a:ext>
            </a:extLst>
          </p:cNvPr>
          <p:cNvSpPr>
            <a:spLocks noGrp="1"/>
          </p:cNvSpPr>
          <p:nvPr>
            <p:ph type="title"/>
          </p:nvPr>
        </p:nvSpPr>
        <p:spPr>
          <a:xfrm>
            <a:off x="767822" y="0"/>
            <a:ext cx="10656356" cy="1450757"/>
          </a:xfrm>
        </p:spPr>
        <p:txBody>
          <a:bodyPr/>
          <a:lstStyle/>
          <a:p>
            <a:r>
              <a:rPr lang="en-US" dirty="0">
                <a:latin typeface="Times New Roman" panose="02020603050405020304" pitchFamily="18" charset="0"/>
                <a:cs typeface="Times New Roman" panose="02020603050405020304" pitchFamily="18" charset="0"/>
              </a:rPr>
              <a:t>A pendulum with a large oscillating angle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1CC2FF-5E96-45B5-8E6C-F738602C8632}"/>
                  </a:ext>
                </a:extLst>
              </p:cNvPr>
              <p:cNvSpPr>
                <a:spLocks noGrp="1"/>
              </p:cNvSpPr>
              <p:nvPr>
                <p:ph idx="1"/>
              </p:nvPr>
            </p:nvSpPr>
            <p:spPr>
              <a:xfrm>
                <a:off x="1097279" y="1845734"/>
                <a:ext cx="10481695" cy="4023360"/>
              </a:xfrm>
            </p:spPr>
            <p:txBody>
              <a:bodyPr>
                <a:norm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Starting with the original equation of motion of a pendulum</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Multiply both sides of the equation by </a:t>
                </a:r>
                <a14:m>
                  <m:oMath xmlns:m="http://schemas.openxmlformats.org/officeDocument/2006/math">
                    <m:acc>
                      <m:accPr>
                        <m:chr m:val="̇"/>
                        <m:ctrlPr>
                          <a:rPr lang="en-US" i="1" smtClean="0">
                            <a:latin typeface="Cambria Math" panose="02040503050406030204" pitchFamily="18" charset="0"/>
                            <a:cs typeface="Times New Roman" panose="02020603050405020304" pitchFamily="18" charset="0"/>
                          </a:rPr>
                        </m:ctrlPr>
                      </m:accPr>
                      <m:e>
                        <m:r>
                          <a:rPr lang="en-US" i="1" smtClean="0">
                            <a:latin typeface="Cambria Math" panose="02040503050406030204" pitchFamily="18" charset="0"/>
                            <a:ea typeface="Cambria Math" panose="02040503050406030204" pitchFamily="18" charset="0"/>
                            <a:cs typeface="Times New Roman" panose="02020603050405020304" pitchFamily="18" charset="0"/>
                          </a:rPr>
                          <m:t>𝜃</m:t>
                        </m:r>
                      </m:e>
                    </m:acc>
                    <m:r>
                      <a:rPr lang="en-US" b="0" i="1" smtClean="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and follow by integrating the modified equation,</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Assume the initial conditions as follows:  </a:t>
                </a:r>
                <a14:m>
                  <m:oMath xmlns:m="http://schemas.openxmlformats.org/officeDocument/2006/math">
                    <m:r>
                      <m:rPr>
                        <m:sty m:val="p"/>
                      </m:rPr>
                      <a:rPr lang="en-US">
                        <a:latin typeface="Cambria Math" panose="02040503050406030204" pitchFamily="18" charset="0"/>
                      </a:rPr>
                      <m:t>θ</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=0</m:t>
                        </m:r>
                      </m:e>
                    </m:d>
                    <m:r>
                      <a:rPr lang="en-US" i="1">
                        <a:latin typeface="Cambria Math" panose="02040503050406030204" pitchFamily="18" charset="0"/>
                      </a:rPr>
                      <m:t>=</m:t>
                    </m:r>
                    <m:r>
                      <a:rPr lang="en-US">
                        <a:latin typeface="Cambria Math" panose="02040503050406030204" pitchFamily="18" charset="0"/>
                        <a:sym typeface="Symbol" panose="05050102010706020507" pitchFamily="18" charset="2"/>
                      </a:rPr>
                      <m:t></m:t>
                    </m:r>
                    <m:r>
                      <a:rPr lang="en-US">
                        <a:latin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and </a:t>
                </a:r>
                <a:r>
                  <a:rPr lang="th-TH"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𝜃</m:t>
                        </m:r>
                      </m:e>
                    </m:acc>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=0</m:t>
                        </m:r>
                      </m:e>
                    </m:d>
                    <m:r>
                      <a:rPr lang="en-US" i="1">
                        <a:latin typeface="Cambria Math" panose="02040503050406030204" pitchFamily="18" charset="0"/>
                      </a:rPr>
                      <m:t>=0</m:t>
                    </m:r>
                  </m:oMath>
                </a14:m>
                <a:r>
                  <a:rPr lang="en-US" dirty="0">
                    <a:latin typeface="Times New Roman" panose="02020603050405020304" pitchFamily="18" charset="0"/>
                    <a:cs typeface="Times New Roman" panose="02020603050405020304" pitchFamily="18" charset="0"/>
                  </a:rPr>
                  <a:t> where </a:t>
                </a:r>
                <a:r>
                  <a:rPr lang="en-US" dirty="0">
                    <a:latin typeface="Times New Roman" panose="02020603050405020304" pitchFamily="18" charset="0"/>
                    <a:cs typeface="Times New Roman" panose="02020603050405020304" pitchFamily="18" charset="0"/>
                    <a:sym typeface="Symbol" panose="05050102010706020507" pitchFamily="18" charset="2"/>
                  </a:rPr>
                  <a:t> is an initial angular position of the pendulum.</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The equation becomes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We then integrate this equation again to determine a period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sym typeface="Symbol" panose="05050102010706020507" pitchFamily="18" charset="2"/>
                          </a:rPr>
                        </m:ctrlPr>
                      </m:sSubPr>
                      <m:e>
                        <m:r>
                          <a:rPr lang="en-US" b="0" i="1" smtClean="0">
                            <a:latin typeface="Cambria Math" panose="02040503050406030204" pitchFamily="18" charset="0"/>
                            <a:cs typeface="Times New Roman" panose="02020603050405020304" pitchFamily="18" charset="0"/>
                            <a:sym typeface="Symbol" panose="05050102010706020507" pitchFamily="18" charset="2"/>
                          </a:rPr>
                          <m:t>𝑇</m:t>
                        </m:r>
                      </m:e>
                      <m:sub>
                        <m:r>
                          <a:rPr lang="en-US"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𝛼</m:t>
                        </m:r>
                      </m:sub>
                    </m:sSub>
                  </m:oMath>
                </a14:m>
                <a:r>
                  <a:rPr lang="en-US" dirty="0">
                    <a:latin typeface="Times New Roman" panose="02020603050405020304" pitchFamily="18" charset="0"/>
                    <a:cs typeface="Times New Roman" panose="02020603050405020304" pitchFamily="18" charset="0"/>
                  </a:rPr>
                  <a:t>  (time taken for the pendulum to swing from +</a:t>
                </a:r>
                <a:r>
                  <a:rPr lang="en-US" dirty="0">
                    <a:latin typeface="Times New Roman" panose="02020603050405020304" pitchFamily="18" charset="0"/>
                    <a:cs typeface="Times New Roman" panose="02020603050405020304" pitchFamily="18" charset="0"/>
                    <a:sym typeface="Symbol" panose="05050102010706020507" pitchFamily="18" charset="2"/>
                  </a:rPr>
                  <a:t> to - and back to +)</a:t>
                </a: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931CC2FF-5E96-45B5-8E6C-F738602C8632}"/>
                  </a:ext>
                </a:extLst>
              </p:cNvPr>
              <p:cNvSpPr>
                <a:spLocks noGrp="1" noRot="1" noChangeAspect="1" noMove="1" noResize="1" noEditPoints="1" noAdjustHandles="1" noChangeArrowheads="1" noChangeShapeType="1" noTextEdit="1"/>
              </p:cNvSpPr>
              <p:nvPr>
                <p:ph idx="1"/>
              </p:nvPr>
            </p:nvSpPr>
            <p:spPr>
              <a:xfrm>
                <a:off x="1097279" y="1845734"/>
                <a:ext cx="10481695" cy="4023360"/>
              </a:xfrm>
              <a:blipFill>
                <a:blip r:embed="rId2"/>
                <a:stretch>
                  <a:fillRect l="-1396" t="-1667" r="-139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62F2F18-D397-4FF7-8BEF-8C0397CD9EA5}"/>
              </a:ext>
            </a:extLst>
          </p:cNvPr>
          <p:cNvSpPr>
            <a:spLocks noGrp="1"/>
          </p:cNvSpPr>
          <p:nvPr>
            <p:ph type="sldNum" sz="quarter" idx="12"/>
          </p:nvPr>
        </p:nvSpPr>
        <p:spPr/>
        <p:txBody>
          <a:bodyPr/>
          <a:lstStyle/>
          <a:p>
            <a:fld id="{479E491B-4D2D-4E4B-A4D7-B4759C622CF9}" type="slidenum">
              <a:rPr lang="en-US" smtClean="0"/>
              <a:t>3</a:t>
            </a:fld>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6ACDC93-A935-44A6-9364-85A8923A7B0D}"/>
                  </a:ext>
                </a:extLst>
              </p:cNvPr>
              <p:cNvSpPr/>
              <p:nvPr/>
            </p:nvSpPr>
            <p:spPr>
              <a:xfrm>
                <a:off x="7573623" y="1753266"/>
                <a:ext cx="1729769" cy="5666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𝜃</m:t>
                          </m:r>
                        </m:e>
                      </m:acc>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𝑔</m:t>
                          </m:r>
                        </m:num>
                        <m:den>
                          <m:r>
                            <a:rPr lang="en-US" i="1">
                              <a:latin typeface="Cambria Math" panose="02040503050406030204" pitchFamily="18" charset="0"/>
                            </a:rPr>
                            <m:t>𝑙</m:t>
                          </m:r>
                        </m:den>
                      </m:f>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r>
                            <a:rPr lang="en-US" i="1">
                              <a:latin typeface="Cambria Math" panose="02040503050406030204" pitchFamily="18" charset="0"/>
                            </a:rPr>
                            <m:t>𝜃</m:t>
                          </m:r>
                        </m:e>
                      </m:func>
                      <m:r>
                        <a:rPr lang="en-US">
                          <a:latin typeface="Cambria Math" panose="02040503050406030204" pitchFamily="18" charset="0"/>
                        </a:rPr>
                        <m:t>=0</m:t>
                      </m:r>
                    </m:oMath>
                  </m:oMathPara>
                </a14:m>
                <a:endParaRPr lang="en-US" dirty="0"/>
              </a:p>
            </p:txBody>
          </p:sp>
        </mc:Choice>
        <mc:Fallback xmlns="">
          <p:sp>
            <p:nvSpPr>
              <p:cNvPr id="5" name="Rectangle 4">
                <a:extLst>
                  <a:ext uri="{FF2B5EF4-FFF2-40B4-BE49-F238E27FC236}">
                    <a16:creationId xmlns:a16="http://schemas.microsoft.com/office/drawing/2014/main" id="{36ACDC93-A935-44A6-9364-85A8923A7B0D}"/>
                  </a:ext>
                </a:extLst>
              </p:cNvPr>
              <p:cNvSpPr>
                <a:spLocks noRot="1" noChangeAspect="1" noMove="1" noResize="1" noEditPoints="1" noAdjustHandles="1" noChangeArrowheads="1" noChangeShapeType="1" noTextEdit="1"/>
              </p:cNvSpPr>
              <p:nvPr/>
            </p:nvSpPr>
            <p:spPr>
              <a:xfrm>
                <a:off x="7573623" y="1753266"/>
                <a:ext cx="1729769" cy="56669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7C548CB-9181-48EE-A6E7-80D67446B81A}"/>
                  </a:ext>
                </a:extLst>
              </p:cNvPr>
              <p:cNvSpPr/>
              <p:nvPr/>
            </p:nvSpPr>
            <p:spPr>
              <a:xfrm>
                <a:off x="4883062" y="2816268"/>
                <a:ext cx="2486835"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𝜃</m:t>
                              </m:r>
                            </m:e>
                          </m:acc>
                        </m:e>
                        <m:sup>
                          <m:r>
                            <a:rPr lang="en-US">
                              <a:latin typeface="Cambria Math" panose="02040503050406030204" pitchFamily="18" charset="0"/>
                            </a:rPr>
                            <m:t>2</m:t>
                          </m:r>
                        </m:sup>
                      </m:sSup>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2</m:t>
                          </m:r>
                          <m:r>
                            <a:rPr lang="en-US" i="1">
                              <a:latin typeface="Cambria Math" panose="02040503050406030204" pitchFamily="18" charset="0"/>
                            </a:rPr>
                            <m:t>𝑔</m:t>
                          </m:r>
                        </m:num>
                        <m:den>
                          <m:r>
                            <a:rPr lang="en-US" i="1">
                              <a:latin typeface="Cambria Math" panose="02040503050406030204" pitchFamily="18" charset="0"/>
                            </a:rPr>
                            <m:t>𝑙</m:t>
                          </m:r>
                        </m:den>
                      </m:f>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rPr>
                            <m:t>𝜃</m:t>
                          </m:r>
                        </m:e>
                      </m:func>
                      <m:r>
                        <a:rPr lang="en-US">
                          <a:latin typeface="Cambria Math" panose="02040503050406030204" pitchFamily="18" charset="0"/>
                        </a:rPr>
                        <m:t>+</m:t>
                      </m:r>
                      <m:r>
                        <a:rPr lang="en-US" i="1">
                          <a:latin typeface="Cambria Math" panose="02040503050406030204" pitchFamily="18" charset="0"/>
                        </a:rPr>
                        <m:t>𝑐𝑜𝑛𝑠𝑡</m:t>
                      </m:r>
                      <m:r>
                        <a:rPr lang="en-US">
                          <a:latin typeface="Cambria Math" panose="02040503050406030204" pitchFamily="18" charset="0"/>
                        </a:rPr>
                        <m:t>.</m:t>
                      </m:r>
                    </m:oMath>
                  </m:oMathPara>
                </a14:m>
                <a:endParaRPr lang="en-US" dirty="0"/>
              </a:p>
            </p:txBody>
          </p:sp>
        </mc:Choice>
        <mc:Fallback xmlns="">
          <p:sp>
            <p:nvSpPr>
              <p:cNvPr id="6" name="Rectangle 5">
                <a:extLst>
                  <a:ext uri="{FF2B5EF4-FFF2-40B4-BE49-F238E27FC236}">
                    <a16:creationId xmlns:a16="http://schemas.microsoft.com/office/drawing/2014/main" id="{B7C548CB-9181-48EE-A6E7-80D67446B81A}"/>
                  </a:ext>
                </a:extLst>
              </p:cNvPr>
              <p:cNvSpPr>
                <a:spLocks noRot="1" noChangeAspect="1" noMove="1" noResize="1" noEditPoints="1" noAdjustHandles="1" noChangeArrowheads="1" noChangeShapeType="1" noTextEdit="1"/>
              </p:cNvSpPr>
              <p:nvPr/>
            </p:nvSpPr>
            <p:spPr>
              <a:xfrm>
                <a:off x="4883062" y="2816268"/>
                <a:ext cx="2486835" cy="6127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9FC056A-AC06-4CCD-BE53-A7D5BBD8EBED}"/>
                  </a:ext>
                </a:extLst>
              </p:cNvPr>
              <p:cNvSpPr/>
              <p:nvPr/>
            </p:nvSpPr>
            <p:spPr>
              <a:xfrm>
                <a:off x="5179119" y="4231675"/>
                <a:ext cx="2569165"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𝜃</m:t>
                              </m:r>
                            </m:e>
                          </m:acc>
                        </m:e>
                        <m:sup>
                          <m:r>
                            <a:rPr lang="en-US">
                              <a:latin typeface="Cambria Math" panose="02040503050406030204" pitchFamily="18" charset="0"/>
                            </a:rPr>
                            <m:t>2</m:t>
                          </m:r>
                        </m:sup>
                      </m:sSup>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2</m:t>
                          </m:r>
                          <m:r>
                            <a:rPr lang="en-US" i="1">
                              <a:latin typeface="Cambria Math" panose="02040503050406030204" pitchFamily="18" charset="0"/>
                            </a:rPr>
                            <m:t>𝑔</m:t>
                          </m:r>
                        </m:num>
                        <m:den>
                          <m:r>
                            <a:rPr lang="en-US" i="1">
                              <a:latin typeface="Cambria Math" panose="02040503050406030204" pitchFamily="18" charset="0"/>
                            </a:rPr>
                            <m:t>𝑙</m:t>
                          </m:r>
                        </m:den>
                      </m:f>
                      <m:d>
                        <m:dPr>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rPr>
                                <m:t>𝜃</m:t>
                              </m:r>
                            </m:e>
                          </m:func>
                          <m:r>
                            <a:rPr lang="en-US">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rPr>
                                <m:t>𝛼</m:t>
                              </m:r>
                            </m:e>
                          </m:func>
                        </m:e>
                      </m:d>
                    </m:oMath>
                  </m:oMathPara>
                </a14:m>
                <a:endParaRPr lang="en-US" dirty="0"/>
              </a:p>
            </p:txBody>
          </p:sp>
        </mc:Choice>
        <mc:Fallback xmlns="">
          <p:sp>
            <p:nvSpPr>
              <p:cNvPr id="7" name="Rectangle 6">
                <a:extLst>
                  <a:ext uri="{FF2B5EF4-FFF2-40B4-BE49-F238E27FC236}">
                    <a16:creationId xmlns:a16="http://schemas.microsoft.com/office/drawing/2014/main" id="{89FC056A-AC06-4CCD-BE53-A7D5BBD8EBED}"/>
                  </a:ext>
                </a:extLst>
              </p:cNvPr>
              <p:cNvSpPr>
                <a:spLocks noRot="1" noChangeAspect="1" noMove="1" noResize="1" noEditPoints="1" noAdjustHandles="1" noChangeArrowheads="1" noChangeShapeType="1" noTextEdit="1"/>
              </p:cNvSpPr>
              <p:nvPr/>
            </p:nvSpPr>
            <p:spPr>
              <a:xfrm>
                <a:off x="5179119" y="4231675"/>
                <a:ext cx="2569165" cy="6127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020AF6A-6517-4B16-B38C-F656C1FE1315}"/>
                  </a:ext>
                </a:extLst>
              </p:cNvPr>
              <p:cNvSpPr/>
              <p:nvPr/>
            </p:nvSpPr>
            <p:spPr>
              <a:xfrm>
                <a:off x="4825111" y="5393162"/>
                <a:ext cx="2923173" cy="951864"/>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nary>
                        <m:naryPr>
                          <m:limLoc m:val="undOvr"/>
                          <m:ctrlPr>
                            <a:rPr lang="en-US" i="1">
                              <a:latin typeface="Cambria Math" panose="02040503050406030204" pitchFamily="18" charset="0"/>
                            </a:rPr>
                          </m:ctrlPr>
                        </m:naryPr>
                        <m:sub>
                          <m:r>
                            <a:rPr lang="en-US">
                              <a:latin typeface="Cambria Math" panose="02040503050406030204" pitchFamily="18" charset="0"/>
                            </a:rPr>
                            <m:t>0</m:t>
                          </m:r>
                        </m:sub>
                        <m:sup>
                          <m:r>
                            <a:rPr lang="en-US" i="1">
                              <a:latin typeface="Cambria Math" panose="02040503050406030204" pitchFamily="18" charset="0"/>
                            </a:rPr>
                            <m:t>𝛼</m:t>
                          </m:r>
                        </m:sup>
                        <m:e>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𝜃</m:t>
                              </m:r>
                            </m:num>
                            <m:den>
                              <m:rad>
                                <m:radPr>
                                  <m:degHide m:val="on"/>
                                  <m:ctrlPr>
                                    <a:rPr lang="en-US" i="1">
                                      <a:latin typeface="Cambria Math" panose="02040503050406030204" pitchFamily="18" charset="0"/>
                                    </a:rPr>
                                  </m:ctrlPr>
                                </m:radPr>
                                <m:deg/>
                                <m:e>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rPr>
                                        <m:t>𝜃</m:t>
                                      </m:r>
                                    </m:e>
                                  </m:func>
                                  <m:r>
                                    <a:rPr lang="en-US">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rPr>
                                        <m:t>𝛼</m:t>
                                      </m:r>
                                    </m:e>
                                  </m:func>
                                </m:e>
                              </m:rad>
                            </m:den>
                          </m:f>
                          <m:r>
                            <a:rPr lang="en-US">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a:latin typeface="Cambria Math" panose="02040503050406030204" pitchFamily="18" charset="0"/>
                                    </a:rPr>
                                    <m:t>2</m:t>
                                  </m:r>
                                  <m:r>
                                    <a:rPr lang="en-US" i="1">
                                      <a:latin typeface="Cambria Math" panose="02040503050406030204" pitchFamily="18" charset="0"/>
                                    </a:rPr>
                                    <m:t>𝑔</m:t>
                                  </m:r>
                                </m:num>
                                <m:den>
                                  <m:r>
                                    <a:rPr lang="en-US" i="1">
                                      <a:latin typeface="Cambria Math" panose="02040503050406030204" pitchFamily="18" charset="0"/>
                                    </a:rPr>
                                    <m:t>𝑙</m:t>
                                  </m:r>
                                </m:den>
                              </m:f>
                            </m:e>
                          </m:rad>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𝛼</m:t>
                                  </m:r>
                                </m:sub>
                              </m:sSub>
                            </m:num>
                            <m:den>
                              <m:r>
                                <a:rPr lang="en-US">
                                  <a:latin typeface="Cambria Math" panose="02040503050406030204" pitchFamily="18" charset="0"/>
                                </a:rPr>
                                <m:t>4</m:t>
                              </m:r>
                            </m:den>
                          </m:f>
                        </m:e>
                      </m:nary>
                    </m:oMath>
                  </m:oMathPara>
                </a14:m>
                <a:endParaRPr lang="en-US" dirty="0"/>
              </a:p>
            </p:txBody>
          </p:sp>
        </mc:Choice>
        <mc:Fallback xmlns="">
          <p:sp>
            <p:nvSpPr>
              <p:cNvPr id="8" name="Rectangle 7">
                <a:extLst>
                  <a:ext uri="{FF2B5EF4-FFF2-40B4-BE49-F238E27FC236}">
                    <a16:creationId xmlns:a16="http://schemas.microsoft.com/office/drawing/2014/main" id="{5020AF6A-6517-4B16-B38C-F656C1FE1315}"/>
                  </a:ext>
                </a:extLst>
              </p:cNvPr>
              <p:cNvSpPr>
                <a:spLocks noRot="1" noChangeAspect="1" noMove="1" noResize="1" noEditPoints="1" noAdjustHandles="1" noChangeArrowheads="1" noChangeShapeType="1" noTextEdit="1"/>
              </p:cNvSpPr>
              <p:nvPr/>
            </p:nvSpPr>
            <p:spPr>
              <a:xfrm>
                <a:off x="4825111" y="5393162"/>
                <a:ext cx="2923173" cy="951864"/>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08008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48A59-5606-462E-87A1-4C261BCD49A0}"/>
              </a:ext>
            </a:extLst>
          </p:cNvPr>
          <p:cNvSpPr>
            <a:spLocks noGrp="1"/>
          </p:cNvSpPr>
          <p:nvPr>
            <p:ph type="title"/>
          </p:nvPr>
        </p:nvSpPr>
        <p:spPr>
          <a:xfrm>
            <a:off x="1066800" y="167669"/>
            <a:ext cx="10058400" cy="894925"/>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Complete elliptic integral of the 1</a:t>
            </a:r>
            <a:r>
              <a:rPr lang="en-US" b="1" baseline="30000" dirty="0">
                <a:latin typeface="Times New Roman" panose="02020603050405020304" pitchFamily="18" charset="0"/>
                <a:cs typeface="Times New Roman" panose="02020603050405020304" pitchFamily="18" charset="0"/>
              </a:rPr>
              <a:t>st</a:t>
            </a:r>
            <a:r>
              <a:rPr lang="en-US" b="1" dirty="0">
                <a:latin typeface="Times New Roman" panose="02020603050405020304" pitchFamily="18" charset="0"/>
                <a:cs typeface="Times New Roman" panose="02020603050405020304" pitchFamily="18" charset="0"/>
              </a:rPr>
              <a:t> kind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DBA12D-B3AE-4BDC-8883-591C5378D042}"/>
                  </a:ext>
                </a:extLst>
              </p:cNvPr>
              <p:cNvSpPr>
                <a:spLocks noGrp="1"/>
              </p:cNvSpPr>
              <p:nvPr>
                <p:ph idx="1"/>
              </p:nvPr>
            </p:nvSpPr>
            <p:spPr>
              <a:xfrm>
                <a:off x="400691" y="1448656"/>
                <a:ext cx="11517331" cy="4420438"/>
              </a:xfrm>
              <a:solidFill>
                <a:schemeClr val="bg1"/>
              </a:solidFill>
            </p:spPr>
            <p:txBody>
              <a:bodyPr>
                <a:norm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can transform                                                         into                                                            where</a:t>
                </a:r>
                <a:r>
                  <a:rPr lang="en-US" dirty="0">
                    <a:ea typeface="Times New Roman" panose="02020603050405020304" pitchFamily="18" charset="0"/>
                    <a:cs typeface="Cordia New" panose="020B0304020202020204" pitchFamily="34" charset="-34"/>
                  </a:rPr>
                  <a:t> </a:t>
                </a:r>
                <a14:m>
                  <m:oMath xmlns:m="http://schemas.openxmlformats.org/officeDocument/2006/math">
                    <m:r>
                      <a:rPr lang="en-US" i="1">
                        <a:latin typeface="Cambria Math" panose="02040503050406030204" pitchFamily="18" charset="0"/>
                        <a:ea typeface="Times New Roman" panose="02020603050405020304" pitchFamily="18" charset="0"/>
                        <a:cs typeface="Cordia New" panose="020B0304020202020204" pitchFamily="34" charset="-34"/>
                      </a:rPr>
                      <m:t>𝑘</m:t>
                    </m:r>
                    <m:r>
                      <a:rPr lang="en-US" i="1">
                        <a:latin typeface="Cambria Math" panose="02040503050406030204" pitchFamily="18" charset="0"/>
                        <a:ea typeface="Times New Roman" panose="02020603050405020304" pitchFamily="18" charset="0"/>
                        <a:cs typeface="Cordia New" panose="020B0304020202020204" pitchFamily="34" charset="-34"/>
                      </a:rPr>
                      <m:t>=</m:t>
                    </m:r>
                    <m:r>
                      <a:rPr lang="en-US" i="1">
                        <a:latin typeface="Cambria Math" panose="02040503050406030204" pitchFamily="18" charset="0"/>
                        <a:ea typeface="Times New Roman" panose="02020603050405020304" pitchFamily="18" charset="0"/>
                        <a:cs typeface="Cordia New" panose="020B0304020202020204" pitchFamily="34" charset="-34"/>
                      </a:rPr>
                      <m:t>𝑠𝑖𝑛</m:t>
                    </m:r>
                    <m:f>
                      <m:fPr>
                        <m:ctrlPr>
                          <a:rPr lang="en-US" i="1">
                            <a:latin typeface="Cambria Math" panose="02040503050406030204" pitchFamily="18" charset="0"/>
                            <a:ea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Cordia New" panose="020B0304020202020204" pitchFamily="34" charset="-34"/>
                          </a:rPr>
                          <m:t>𝛼</m:t>
                        </m:r>
                      </m:num>
                      <m:den>
                        <m:r>
                          <a:rPr lang="en-US" i="1">
                            <a:latin typeface="Cambria Math" panose="02040503050406030204" pitchFamily="18" charset="0"/>
                            <a:ea typeface="Times New Roman" panose="02020603050405020304" pitchFamily="18" charset="0"/>
                            <a:cs typeface="Cordia New" panose="020B0304020202020204" pitchFamily="34" charset="-34"/>
                          </a:rPr>
                          <m:t>2</m:t>
                        </m:r>
                      </m:den>
                    </m:f>
                  </m:oMath>
                </a14:m>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which clearly show that the oscillating period depends on the angular position </a:t>
                </a:r>
                <a:r>
                  <a:rPr lang="en-US" dirty="0">
                    <a:latin typeface="Times New Roman" panose="02020603050405020304" pitchFamily="18" charset="0"/>
                    <a:cs typeface="Times New Roman" panose="02020603050405020304" pitchFamily="18" charset="0"/>
                    <a:sym typeface="Symbol" panose="05050102010706020507" pitchFamily="18" charset="2"/>
                  </a:rPr>
                  <a:t> and the length of the string </a:t>
                </a:r>
                <a:r>
                  <a:rPr lang="en-US" i="1" dirty="0">
                    <a:latin typeface="Times New Roman" panose="02020603050405020304" pitchFamily="18" charset="0"/>
                    <a:cs typeface="Times New Roman" panose="02020603050405020304" pitchFamily="18" charset="0"/>
                    <a:sym typeface="Symbol" panose="05050102010706020507" pitchFamily="18" charset="2"/>
                  </a:rPr>
                  <a:t>l</a:t>
                </a:r>
                <a:r>
                  <a:rPr lang="en-US" dirty="0">
                    <a:latin typeface="Times New Roman" panose="02020603050405020304" pitchFamily="18" charset="0"/>
                    <a:cs typeface="Times New Roman" panose="02020603050405020304" pitchFamily="18" charset="0"/>
                    <a:sym typeface="Symbol" panose="05050102010706020507" pitchFamily="18" charset="2"/>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The derived expression corresponds to the complete elliptic integral of the 1</a:t>
                </a:r>
                <a:r>
                  <a:rPr lang="en-US" baseline="30000" dirty="0">
                    <a:latin typeface="Times New Roman" panose="02020603050405020304" pitchFamily="18" charset="0"/>
                    <a:cs typeface="Times New Roman" panose="02020603050405020304" pitchFamily="18" charset="0"/>
                    <a:sym typeface="Symbol" panose="05050102010706020507" pitchFamily="18" charset="2"/>
                  </a:rPr>
                  <a:t>st</a:t>
                </a:r>
                <a:r>
                  <a:rPr lang="en-US" dirty="0">
                    <a:latin typeface="Times New Roman" panose="02020603050405020304" pitchFamily="18" charset="0"/>
                    <a:cs typeface="Times New Roman" panose="02020603050405020304" pitchFamily="18" charset="0"/>
                    <a:sym typeface="Symbol" panose="05050102010706020507" pitchFamily="18" charset="2"/>
                  </a:rPr>
                  <a:t> kind: </a:t>
                </a:r>
                <a14:m>
                  <m:oMath xmlns:m="http://schemas.openxmlformats.org/officeDocument/2006/math">
                    <m:r>
                      <a:rPr lang="en-US" i="1">
                        <a:latin typeface="Cambria Math" panose="02040503050406030204" pitchFamily="18" charset="0"/>
                        <a:ea typeface="Times New Roman" panose="02020603050405020304" pitchFamily="18" charset="0"/>
                        <a:cs typeface="Cordia New" panose="020B0304020202020204" pitchFamily="34" charset="-34"/>
                      </a:rPr>
                      <m:t>𝐾</m:t>
                    </m:r>
                    <m:d>
                      <m:dPr>
                        <m:ctrlPr>
                          <a:rPr lang="en-US" i="1">
                            <a:latin typeface="Cambria Math" panose="02040503050406030204" pitchFamily="18" charset="0"/>
                            <a:ea typeface="Times New Roman" panose="02020603050405020304" pitchFamily="18" charset="0"/>
                          </a:rPr>
                        </m:ctrlPr>
                      </m:dPr>
                      <m:e>
                        <m:r>
                          <a:rPr lang="en-US" i="1">
                            <a:latin typeface="Cambria Math" panose="02040503050406030204" pitchFamily="18" charset="0"/>
                            <a:ea typeface="Times New Roman" panose="02020603050405020304" pitchFamily="18" charset="0"/>
                            <a:cs typeface="Cordia New" panose="020B0304020202020204" pitchFamily="34" charset="-34"/>
                          </a:rPr>
                          <m:t>𝑘</m:t>
                        </m:r>
                      </m:e>
                    </m:d>
                    <m:r>
                      <a:rPr lang="en-US" i="1">
                        <a:latin typeface="Cambria Math" panose="02040503050406030204" pitchFamily="18" charset="0"/>
                        <a:ea typeface="Times New Roman" panose="02020603050405020304" pitchFamily="18" charset="0"/>
                        <a:cs typeface="Cordia New" panose="020B0304020202020204" pitchFamily="34" charset="-34"/>
                      </a:rPr>
                      <m:t>=</m:t>
                    </m:r>
                    <m:nary>
                      <m:naryPr>
                        <m:limLoc m:val="undOvr"/>
                        <m:ctrlPr>
                          <a:rPr lang="en-US" i="1">
                            <a:latin typeface="Cambria Math" panose="02040503050406030204" pitchFamily="18" charset="0"/>
                            <a:ea typeface="Times New Roman" panose="02020603050405020304" pitchFamily="18" charset="0"/>
                          </a:rPr>
                        </m:ctrlPr>
                      </m:naryPr>
                      <m:sub>
                        <m:r>
                          <a:rPr lang="en-US" i="1">
                            <a:latin typeface="Cambria Math" panose="02040503050406030204" pitchFamily="18" charset="0"/>
                            <a:ea typeface="Times New Roman" panose="02020603050405020304" pitchFamily="18" charset="0"/>
                            <a:cs typeface="Cordia New" panose="020B0304020202020204" pitchFamily="34" charset="-34"/>
                          </a:rPr>
                          <m:t>0</m:t>
                        </m:r>
                      </m:sub>
                      <m:sup>
                        <m:f>
                          <m:fPr>
                            <m:ctrlPr>
                              <a:rPr lang="en-US" i="1">
                                <a:latin typeface="Cambria Math" panose="02040503050406030204" pitchFamily="18" charset="0"/>
                                <a:ea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Cordia New" panose="020B0304020202020204" pitchFamily="34" charset="-34"/>
                              </a:rPr>
                              <m:t>𝜋</m:t>
                            </m:r>
                          </m:num>
                          <m:den>
                            <m:r>
                              <a:rPr lang="en-US" i="1">
                                <a:latin typeface="Cambria Math" panose="02040503050406030204" pitchFamily="18" charset="0"/>
                                <a:ea typeface="Times New Roman" panose="02020603050405020304" pitchFamily="18" charset="0"/>
                                <a:cs typeface="Cordia New" panose="020B0304020202020204" pitchFamily="34" charset="-34"/>
                              </a:rPr>
                              <m:t>2</m:t>
                            </m:r>
                          </m:den>
                        </m:f>
                      </m:sup>
                      <m:e>
                        <m:f>
                          <m:fPr>
                            <m:ctrlPr>
                              <a:rPr lang="en-US" i="1">
                                <a:latin typeface="Cambria Math" panose="02040503050406030204" pitchFamily="18" charset="0"/>
                                <a:ea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Cordia New" panose="020B0304020202020204" pitchFamily="34" charset="-34"/>
                              </a:rPr>
                              <m:t>𝑑</m:t>
                            </m:r>
                            <m:r>
                              <a:rPr lang="en-US" i="1">
                                <a:latin typeface="Cambria Math" panose="02040503050406030204" pitchFamily="18" charset="0"/>
                                <a:ea typeface="Times New Roman" panose="02020603050405020304" pitchFamily="18" charset="0"/>
                                <a:cs typeface="Cordia New" panose="020B0304020202020204" pitchFamily="34" charset="-34"/>
                              </a:rPr>
                              <m:t>𝜃</m:t>
                            </m:r>
                          </m:num>
                          <m:den>
                            <m:rad>
                              <m:radPr>
                                <m:degHide m:val="on"/>
                                <m:ctrlPr>
                                  <a:rPr lang="en-US" i="1">
                                    <a:latin typeface="Cambria Math" panose="02040503050406030204" pitchFamily="18" charset="0"/>
                                    <a:ea typeface="Times New Roman" panose="02020603050405020304" pitchFamily="18" charset="0"/>
                                  </a:rPr>
                                </m:ctrlPr>
                              </m:radPr>
                              <m:deg/>
                              <m:e>
                                <m:r>
                                  <a:rPr lang="en-US" i="1">
                                    <a:latin typeface="Cambria Math" panose="02040503050406030204" pitchFamily="18" charset="0"/>
                                    <a:ea typeface="Times New Roman" panose="02020603050405020304" pitchFamily="18" charset="0"/>
                                    <a:cs typeface="Cordia New" panose="020B0304020202020204" pitchFamily="34" charset="-34"/>
                                  </a:rPr>
                                  <m:t>1−</m:t>
                                </m:r>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Cordia New" panose="020B0304020202020204" pitchFamily="34" charset="-34"/>
                                      </a:rPr>
                                      <m:t>𝑘</m:t>
                                    </m:r>
                                  </m:e>
                                  <m:sup>
                                    <m:r>
                                      <a:rPr lang="en-US" i="1">
                                        <a:latin typeface="Cambria Math" panose="02040503050406030204" pitchFamily="18" charset="0"/>
                                        <a:ea typeface="Times New Roman" panose="02020603050405020304" pitchFamily="18" charset="0"/>
                                        <a:cs typeface="Cordia New" panose="020B0304020202020204" pitchFamily="34" charset="-34"/>
                                      </a:rPr>
                                      <m:t>2</m:t>
                                    </m:r>
                                  </m:sup>
                                </m:sSup>
                                <m:sSup>
                                  <m:sSupPr>
                                    <m:ctrlPr>
                                      <a:rPr lang="en-US"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Cordia New" panose="020B0304020202020204" pitchFamily="34" charset="-34"/>
                                      </a:rPr>
                                      <m:t>𝑠𝑖𝑛</m:t>
                                    </m:r>
                                  </m:e>
                                  <m:sup>
                                    <m:r>
                                      <a:rPr lang="en-US" i="1">
                                        <a:latin typeface="Cambria Math" panose="02040503050406030204" pitchFamily="18" charset="0"/>
                                        <a:ea typeface="Times New Roman" panose="02020603050405020304" pitchFamily="18" charset="0"/>
                                        <a:cs typeface="Cordia New" panose="020B0304020202020204" pitchFamily="34" charset="-34"/>
                                      </a:rPr>
                                      <m:t>2</m:t>
                                    </m:r>
                                  </m:sup>
                                </m:sSup>
                                <m:r>
                                  <a:rPr lang="en-US" i="1">
                                    <a:latin typeface="Cambria Math" panose="02040503050406030204" pitchFamily="18" charset="0"/>
                                    <a:ea typeface="Times New Roman" panose="02020603050405020304" pitchFamily="18" charset="0"/>
                                    <a:cs typeface="Cordia New" panose="020B0304020202020204" pitchFamily="34" charset="-34"/>
                                  </a:rPr>
                                  <m:t>𝜃</m:t>
                                </m:r>
                              </m:e>
                            </m:rad>
                          </m:den>
                        </m:f>
                      </m:e>
                    </m:nary>
                  </m:oMath>
                </a14:m>
                <a:r>
                  <a:rPr lang="en-US" dirty="0">
                    <a:latin typeface="Times New Roman" panose="02020603050405020304" pitchFamily="18" charset="0"/>
                    <a:cs typeface="Times New Roman" panose="02020603050405020304" pitchFamily="18" charset="0"/>
                    <a:sym typeface="Symbol" panose="05050102010706020507" pitchFamily="18" charset="2"/>
                  </a:rPr>
                  <a:t>, therefore  period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𝛼</m:t>
                        </m:r>
                      </m:sub>
                    </m:sSub>
                  </m:oMath>
                </a14:m>
                <a:r>
                  <a:rPr lang="en-US" dirty="0">
                    <a:latin typeface="Times New Roman" panose="02020603050405020304" pitchFamily="18" charset="0"/>
                    <a:cs typeface="Times New Roman" panose="02020603050405020304" pitchFamily="18" charset="0"/>
                    <a:sym typeface="Symbol" panose="05050102010706020507" pitchFamily="18" charset="2"/>
                  </a:rPr>
                  <a:t>  can be written as</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4CDBA12D-B3AE-4BDC-8883-591C5378D042}"/>
                  </a:ext>
                </a:extLst>
              </p:cNvPr>
              <p:cNvSpPr>
                <a:spLocks noGrp="1" noRot="1" noChangeAspect="1" noMove="1" noResize="1" noEditPoints="1" noAdjustHandles="1" noChangeArrowheads="1" noChangeShapeType="1" noTextEdit="1"/>
              </p:cNvSpPr>
              <p:nvPr>
                <p:ph idx="1"/>
              </p:nvPr>
            </p:nvSpPr>
            <p:spPr>
              <a:xfrm>
                <a:off x="400691" y="1448656"/>
                <a:ext cx="11517331" cy="4420438"/>
              </a:xfrm>
              <a:blipFill>
                <a:blip r:embed="rId2"/>
                <a:stretch>
                  <a:fillRect l="-1271" t="-69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49A719A-641A-43FB-8563-6E8628C1B882}"/>
              </a:ext>
            </a:extLst>
          </p:cNvPr>
          <p:cNvSpPr>
            <a:spLocks noGrp="1"/>
          </p:cNvSpPr>
          <p:nvPr>
            <p:ph type="sldNum" sz="quarter" idx="12"/>
          </p:nvPr>
        </p:nvSpPr>
        <p:spPr/>
        <p:txBody>
          <a:bodyPr/>
          <a:lstStyle/>
          <a:p>
            <a:fld id="{479E491B-4D2D-4E4B-A4D7-B4759C622CF9}" type="slidenum">
              <a:rPr lang="en-US" smtClean="0"/>
              <a:t>4</a:t>
            </a:fld>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0541C55-CAF0-4D84-8321-D6A9024F9F62}"/>
                  </a:ext>
                </a:extLst>
              </p:cNvPr>
              <p:cNvSpPr/>
              <p:nvPr/>
            </p:nvSpPr>
            <p:spPr>
              <a:xfrm>
                <a:off x="6492585" y="1092326"/>
                <a:ext cx="2899704" cy="10443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𝛼</m:t>
                          </m:r>
                        </m:sub>
                      </m:sSub>
                      <m:r>
                        <a:rPr lang="en-US">
                          <a:latin typeface="Cambria Math" panose="02040503050406030204" pitchFamily="18" charset="0"/>
                        </a:rPr>
                        <m:t>=4</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𝑙</m:t>
                              </m:r>
                            </m:num>
                            <m:den>
                              <m:r>
                                <a:rPr lang="en-US" i="1">
                                  <a:latin typeface="Cambria Math" panose="02040503050406030204" pitchFamily="18" charset="0"/>
                                </a:rPr>
                                <m:t>𝑔</m:t>
                              </m:r>
                            </m:den>
                          </m:f>
                        </m:e>
                      </m:rad>
                      <m:nary>
                        <m:naryPr>
                          <m:limLoc m:val="undOvr"/>
                          <m:ctrlPr>
                            <a:rPr lang="en-US" i="1">
                              <a:latin typeface="Cambria Math" panose="02040503050406030204" pitchFamily="18" charset="0"/>
                            </a:rPr>
                          </m:ctrlPr>
                        </m:naryPr>
                        <m:sub>
                          <m:r>
                            <a:rPr lang="en-US">
                              <a:latin typeface="Cambria Math" panose="02040503050406030204" pitchFamily="18" charset="0"/>
                            </a:rPr>
                            <m:t>0</m:t>
                          </m:r>
                        </m:sub>
                        <m:sup>
                          <m:f>
                            <m:fPr>
                              <m:ctrlPr>
                                <a:rPr lang="en-US" i="1">
                                  <a:latin typeface="Cambria Math" panose="02040503050406030204" pitchFamily="18" charset="0"/>
                                </a:rPr>
                              </m:ctrlPr>
                            </m:fPr>
                            <m:num>
                              <m:r>
                                <a:rPr lang="en-US" i="1">
                                  <a:latin typeface="Cambria Math" panose="02040503050406030204" pitchFamily="18" charset="0"/>
                                </a:rPr>
                                <m:t>𝜋</m:t>
                              </m:r>
                            </m:num>
                            <m:den>
                              <m:r>
                                <a:rPr lang="en-US">
                                  <a:latin typeface="Cambria Math" panose="02040503050406030204" pitchFamily="18" charset="0"/>
                                </a:rPr>
                                <m:t>2</m:t>
                              </m:r>
                            </m:den>
                          </m:f>
                        </m:sup>
                        <m:e>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𝜑</m:t>
                              </m:r>
                            </m:num>
                            <m:den>
                              <m:rad>
                                <m:radPr>
                                  <m:degHide m:val="on"/>
                                  <m:ctrlPr>
                                    <a:rPr lang="en-US" i="1">
                                      <a:latin typeface="Cambria Math" panose="02040503050406030204" pitchFamily="18" charset="0"/>
                                    </a:rPr>
                                  </m:ctrlPr>
                                </m:radPr>
                                <m:deg/>
                                <m:e>
                                  <m:r>
                                    <a:rPr lang="en-US">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𝑘</m:t>
                                      </m:r>
                                    </m:e>
                                    <m:sup>
                                      <m:r>
                                        <a:rPr lang="en-US">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rPr>
                                        <m:t>𝑠𝑖𝑛</m:t>
                                      </m:r>
                                    </m:e>
                                    <m:sup>
                                      <m:r>
                                        <a:rPr lang="en-US">
                                          <a:latin typeface="Cambria Math" panose="02040503050406030204" pitchFamily="18" charset="0"/>
                                        </a:rPr>
                                        <m:t>2</m:t>
                                      </m:r>
                                    </m:sup>
                                  </m:sSup>
                                  <m:r>
                                    <a:rPr lang="en-US" i="1">
                                      <a:latin typeface="Cambria Math" panose="02040503050406030204" pitchFamily="18" charset="0"/>
                                    </a:rPr>
                                    <m:t>𝜑</m:t>
                                  </m:r>
                                </m:e>
                              </m:rad>
                            </m:den>
                          </m:f>
                        </m:e>
                      </m:nary>
                    </m:oMath>
                  </m:oMathPara>
                </a14:m>
                <a:endParaRPr lang="en-US" dirty="0"/>
              </a:p>
            </p:txBody>
          </p:sp>
        </mc:Choice>
        <mc:Fallback xmlns="">
          <p:sp>
            <p:nvSpPr>
              <p:cNvPr id="5" name="Rectangle 4">
                <a:extLst>
                  <a:ext uri="{FF2B5EF4-FFF2-40B4-BE49-F238E27FC236}">
                    <a16:creationId xmlns:a16="http://schemas.microsoft.com/office/drawing/2014/main" id="{40541C55-CAF0-4D84-8321-D6A9024F9F62}"/>
                  </a:ext>
                </a:extLst>
              </p:cNvPr>
              <p:cNvSpPr>
                <a:spLocks noRot="1" noChangeAspect="1" noMove="1" noResize="1" noEditPoints="1" noAdjustHandles="1" noChangeArrowheads="1" noChangeShapeType="1" noTextEdit="1"/>
              </p:cNvSpPr>
              <p:nvPr/>
            </p:nvSpPr>
            <p:spPr>
              <a:xfrm>
                <a:off x="6492585" y="1092326"/>
                <a:ext cx="2899704" cy="104432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BCC27F8-8D75-4FFD-998D-96C916C055E7}"/>
                  </a:ext>
                </a:extLst>
              </p:cNvPr>
              <p:cNvSpPr/>
              <p:nvPr/>
            </p:nvSpPr>
            <p:spPr>
              <a:xfrm>
                <a:off x="2545761" y="1266979"/>
                <a:ext cx="2923173" cy="951864"/>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nary>
                        <m:naryPr>
                          <m:limLoc m:val="undOvr"/>
                          <m:ctrlPr>
                            <a:rPr lang="en-US" i="1">
                              <a:latin typeface="Cambria Math" panose="02040503050406030204" pitchFamily="18" charset="0"/>
                            </a:rPr>
                          </m:ctrlPr>
                        </m:naryPr>
                        <m:sub>
                          <m:r>
                            <a:rPr lang="en-US">
                              <a:latin typeface="Cambria Math" panose="02040503050406030204" pitchFamily="18" charset="0"/>
                            </a:rPr>
                            <m:t>0</m:t>
                          </m:r>
                        </m:sub>
                        <m:sup>
                          <m:r>
                            <a:rPr lang="en-US" i="1">
                              <a:latin typeface="Cambria Math" panose="02040503050406030204" pitchFamily="18" charset="0"/>
                            </a:rPr>
                            <m:t>𝛼</m:t>
                          </m:r>
                        </m:sup>
                        <m:e>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𝜃</m:t>
                              </m:r>
                            </m:num>
                            <m:den>
                              <m:rad>
                                <m:radPr>
                                  <m:degHide m:val="on"/>
                                  <m:ctrlPr>
                                    <a:rPr lang="en-US" i="1">
                                      <a:latin typeface="Cambria Math" panose="02040503050406030204" pitchFamily="18" charset="0"/>
                                    </a:rPr>
                                  </m:ctrlPr>
                                </m:radPr>
                                <m:deg/>
                                <m:e>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rPr>
                                        <m:t>𝜃</m:t>
                                      </m:r>
                                    </m:e>
                                  </m:func>
                                  <m:r>
                                    <a:rPr lang="en-US">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rPr>
                                        <m:t>𝛼</m:t>
                                      </m:r>
                                    </m:e>
                                  </m:func>
                                </m:e>
                              </m:rad>
                            </m:den>
                          </m:f>
                          <m:r>
                            <a:rPr lang="en-US">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a:latin typeface="Cambria Math" panose="02040503050406030204" pitchFamily="18" charset="0"/>
                                    </a:rPr>
                                    <m:t>2</m:t>
                                  </m:r>
                                  <m:r>
                                    <a:rPr lang="en-US" i="1">
                                      <a:latin typeface="Cambria Math" panose="02040503050406030204" pitchFamily="18" charset="0"/>
                                    </a:rPr>
                                    <m:t>𝑔</m:t>
                                  </m:r>
                                </m:num>
                                <m:den>
                                  <m:r>
                                    <a:rPr lang="en-US" i="1">
                                      <a:latin typeface="Cambria Math" panose="02040503050406030204" pitchFamily="18" charset="0"/>
                                    </a:rPr>
                                    <m:t>𝑙</m:t>
                                  </m:r>
                                </m:den>
                              </m:f>
                            </m:e>
                          </m:rad>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𝛼</m:t>
                                  </m:r>
                                </m:sub>
                              </m:sSub>
                            </m:num>
                            <m:den>
                              <m:r>
                                <a:rPr lang="en-US">
                                  <a:latin typeface="Cambria Math" panose="02040503050406030204" pitchFamily="18" charset="0"/>
                                </a:rPr>
                                <m:t>4</m:t>
                              </m:r>
                            </m:den>
                          </m:f>
                        </m:e>
                      </m:nary>
                    </m:oMath>
                  </m:oMathPara>
                </a14:m>
                <a:endParaRPr lang="en-US" dirty="0"/>
              </a:p>
            </p:txBody>
          </p:sp>
        </mc:Choice>
        <mc:Fallback xmlns="">
          <p:sp>
            <p:nvSpPr>
              <p:cNvPr id="6" name="Rectangle 5">
                <a:extLst>
                  <a:ext uri="{FF2B5EF4-FFF2-40B4-BE49-F238E27FC236}">
                    <a16:creationId xmlns:a16="http://schemas.microsoft.com/office/drawing/2014/main" id="{FBCC27F8-8D75-4FFD-998D-96C916C055E7}"/>
                  </a:ext>
                </a:extLst>
              </p:cNvPr>
              <p:cNvSpPr>
                <a:spLocks noRot="1" noChangeAspect="1" noMove="1" noResize="1" noEditPoints="1" noAdjustHandles="1" noChangeArrowheads="1" noChangeShapeType="1" noTextEdit="1"/>
              </p:cNvSpPr>
              <p:nvPr/>
            </p:nvSpPr>
            <p:spPr>
              <a:xfrm>
                <a:off x="2545761" y="1266979"/>
                <a:ext cx="2923173" cy="9518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BAED6C56-CEFB-4629-9DD9-C80B5A8503A0}"/>
                  </a:ext>
                </a:extLst>
              </p:cNvPr>
              <p:cNvSpPr/>
              <p:nvPr/>
            </p:nvSpPr>
            <p:spPr>
              <a:xfrm>
                <a:off x="5666929" y="3364258"/>
                <a:ext cx="2197333" cy="910699"/>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𝛼</m:t>
                          </m:r>
                        </m:sub>
                      </m:sSub>
                      <m:r>
                        <a:rPr lang="en-US">
                          <a:latin typeface="Cambria Math" panose="02040503050406030204" pitchFamily="18" charset="0"/>
                        </a:rPr>
                        <m:t>=4</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𝑙</m:t>
                              </m:r>
                            </m:num>
                            <m:den>
                              <m:r>
                                <a:rPr lang="en-US" i="1">
                                  <a:latin typeface="Cambria Math" panose="02040503050406030204" pitchFamily="18" charset="0"/>
                                </a:rPr>
                                <m:t>𝑔</m:t>
                              </m:r>
                            </m:den>
                          </m:f>
                        </m:e>
                      </m:rad>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𝑠𝑖𝑛</m:t>
                          </m:r>
                          <m:f>
                            <m:fPr>
                              <m:ctrlPr>
                                <a:rPr lang="en-US" i="1">
                                  <a:latin typeface="Cambria Math" panose="02040503050406030204" pitchFamily="18" charset="0"/>
                                </a:rPr>
                              </m:ctrlPr>
                            </m:fPr>
                            <m:num>
                              <m:r>
                                <a:rPr lang="en-US" i="1">
                                  <a:latin typeface="Cambria Math" panose="02040503050406030204" pitchFamily="18" charset="0"/>
                                </a:rPr>
                                <m:t>𝛼</m:t>
                              </m:r>
                            </m:num>
                            <m:den>
                              <m:r>
                                <a:rPr lang="en-US">
                                  <a:latin typeface="Cambria Math" panose="02040503050406030204" pitchFamily="18" charset="0"/>
                                </a:rPr>
                                <m:t>2</m:t>
                              </m:r>
                            </m:den>
                          </m:f>
                        </m:e>
                      </m:d>
                    </m:oMath>
                  </m:oMathPara>
                </a14:m>
                <a:endParaRPr lang="en-US" dirty="0"/>
              </a:p>
            </p:txBody>
          </p:sp>
        </mc:Choice>
        <mc:Fallback xmlns="">
          <p:sp>
            <p:nvSpPr>
              <p:cNvPr id="7" name="Rectangle 6">
                <a:extLst>
                  <a:ext uri="{FF2B5EF4-FFF2-40B4-BE49-F238E27FC236}">
                    <a16:creationId xmlns:a16="http://schemas.microsoft.com/office/drawing/2014/main" id="{BAED6C56-CEFB-4629-9DD9-C80B5A8503A0}"/>
                  </a:ext>
                </a:extLst>
              </p:cNvPr>
              <p:cNvSpPr>
                <a:spLocks noRot="1" noChangeAspect="1" noMove="1" noResize="1" noEditPoints="1" noAdjustHandles="1" noChangeArrowheads="1" noChangeShapeType="1" noTextEdit="1"/>
              </p:cNvSpPr>
              <p:nvPr/>
            </p:nvSpPr>
            <p:spPr>
              <a:xfrm>
                <a:off x="5666929" y="3364258"/>
                <a:ext cx="2197333" cy="91069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601A833-09E2-41F1-9467-E22EA65798FD}"/>
                  </a:ext>
                </a:extLst>
              </p:cNvPr>
              <p:cNvSpPr/>
              <p:nvPr/>
            </p:nvSpPr>
            <p:spPr>
              <a:xfrm>
                <a:off x="500010" y="4339699"/>
                <a:ext cx="5321713" cy="613758"/>
              </a:xfrm>
              <a:prstGeom prst="rect">
                <a:avLst/>
              </a:prstGeom>
            </p:spPr>
            <p:txBody>
              <a:bodyPr wrap="none">
                <a:spAutoFit/>
              </a:bodyPr>
              <a:lstStyle/>
              <a:p>
                <a:pPr marL="285750" indent="-285750">
                  <a:buFont typeface="Arial" panose="020B0604020202020204" pitchFamily="34" charset="0"/>
                  <a:buChar char="•"/>
                </a:pPr>
                <a14:m>
                  <m:oMath xmlns:m="http://schemas.openxmlformats.org/officeDocument/2006/math">
                    <m:r>
                      <m:rPr>
                        <m:sty m:val="p"/>
                      </m:rPr>
                      <a:rPr lang="en-US" sz="2000" smtClean="0">
                        <a:latin typeface="Cambria Math" panose="02040503050406030204" pitchFamily="18" charset="0"/>
                      </a:rPr>
                      <m:t>C</m:t>
                    </m:r>
                    <m:r>
                      <m:rPr>
                        <m:sty m:val="p"/>
                      </m:rPr>
                      <a:rPr lang="en-US" sz="2000" b="0" i="0" smtClean="0">
                        <a:latin typeface="Cambria Math" panose="02040503050406030204" pitchFamily="18" charset="0"/>
                      </a:rPr>
                      <m:t>onsider</m:t>
                    </m:r>
                    <m:r>
                      <a:rPr lang="en-US" sz="2000" b="0" i="0" smtClean="0">
                        <a:latin typeface="Cambria Math" panose="02040503050406030204" pitchFamily="18" charset="0"/>
                      </a:rPr>
                      <m:t>  </m:t>
                    </m:r>
                    <m:r>
                      <m:rPr>
                        <m:sty m:val="p"/>
                      </m:rPr>
                      <a:rPr lang="en-US" sz="2000">
                        <a:latin typeface="Cambria Math" panose="02040503050406030204" pitchFamily="18" charset="0"/>
                      </a:rPr>
                      <m:t>α</m:t>
                    </m:r>
                    <m:r>
                      <a:rPr lang="en-US" sz="2000">
                        <a:latin typeface="Cambria Math" panose="02040503050406030204" pitchFamily="18" charset="0"/>
                      </a:rPr>
                      <m:t>&lt;</m:t>
                    </m:r>
                    <m:sSup>
                      <m:sSupPr>
                        <m:ctrlPr>
                          <a:rPr lang="en-US" sz="2000" i="1">
                            <a:latin typeface="Cambria Math" panose="02040503050406030204" pitchFamily="18" charset="0"/>
                          </a:rPr>
                        </m:ctrlPr>
                      </m:sSupPr>
                      <m:e>
                        <m:r>
                          <a:rPr lang="en-US" sz="2000">
                            <a:latin typeface="Cambria Math" panose="02040503050406030204" pitchFamily="18" charset="0"/>
                          </a:rPr>
                          <m:t>90</m:t>
                        </m:r>
                      </m:e>
                      <m:sup>
                        <m:r>
                          <a:rPr lang="en-US" sz="2000">
                            <a:latin typeface="Cambria Math" panose="02040503050406030204" pitchFamily="18" charset="0"/>
                          </a:rPr>
                          <m:t>0</m:t>
                        </m:r>
                      </m:sup>
                    </m:sSup>
                    <m:r>
                      <a:rPr lang="en-US" sz="2000">
                        <a:latin typeface="Cambria Math" panose="02040503050406030204" pitchFamily="18" charset="0"/>
                      </a:rPr>
                      <m:t>, </m:t>
                    </m:r>
                    <m:f>
                      <m:fPr>
                        <m:ctrlPr>
                          <a:rPr lang="en-US" sz="2000" i="1">
                            <a:latin typeface="Cambria Math" panose="02040503050406030204" pitchFamily="18" charset="0"/>
                          </a:rPr>
                        </m:ctrlPr>
                      </m:fPr>
                      <m:num>
                        <m:r>
                          <a:rPr lang="en-US" sz="2000">
                            <a:latin typeface="Cambria Math" panose="02040503050406030204" pitchFamily="18" charset="0"/>
                          </a:rPr>
                          <m:t>1</m:t>
                        </m:r>
                      </m:num>
                      <m:den>
                        <m:r>
                          <a:rPr lang="en-US" sz="2000">
                            <a:latin typeface="Cambria Math" panose="02040503050406030204" pitchFamily="18" charset="0"/>
                          </a:rPr>
                          <m:t>2</m:t>
                        </m:r>
                      </m:den>
                    </m:f>
                    <m:r>
                      <a:rPr lang="en-US" sz="2000" i="1">
                        <a:latin typeface="Cambria Math" panose="02040503050406030204" pitchFamily="18" charset="0"/>
                      </a:rPr>
                      <m:t>𝛼</m:t>
                    </m:r>
                    <m:r>
                      <a:rPr lang="en-US" sz="2000">
                        <a:latin typeface="Cambria Math" panose="02040503050406030204" pitchFamily="18" charset="0"/>
                      </a:rPr>
                      <m:t>&lt;</m:t>
                    </m:r>
                    <m:sSup>
                      <m:sSupPr>
                        <m:ctrlPr>
                          <a:rPr lang="en-US" sz="2000" i="1">
                            <a:latin typeface="Cambria Math" panose="02040503050406030204" pitchFamily="18" charset="0"/>
                          </a:rPr>
                        </m:ctrlPr>
                      </m:sSupPr>
                      <m:e>
                        <m:r>
                          <a:rPr lang="en-US" sz="2000">
                            <a:latin typeface="Cambria Math" panose="02040503050406030204" pitchFamily="18" charset="0"/>
                          </a:rPr>
                          <m:t>45</m:t>
                        </m:r>
                      </m:e>
                      <m:sup>
                        <m:r>
                          <a:rPr lang="en-US" sz="2000">
                            <a:latin typeface="Cambria Math" panose="02040503050406030204" pitchFamily="18" charset="0"/>
                          </a:rPr>
                          <m:t>0</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f>
                                  <m:fPr>
                                    <m:ctrlPr>
                                      <a:rPr lang="en-US" sz="2000" i="1">
                                        <a:latin typeface="Cambria Math" panose="02040503050406030204" pitchFamily="18" charset="0"/>
                                      </a:rPr>
                                    </m:ctrlPr>
                                  </m:fPr>
                                  <m:num>
                                    <m:r>
                                      <a:rPr lang="en-US" sz="2000" i="1">
                                        <a:latin typeface="Cambria Math" panose="02040503050406030204" pitchFamily="18" charset="0"/>
                                      </a:rPr>
                                      <m:t>𝛼</m:t>
                                    </m:r>
                                  </m:num>
                                  <m:den>
                                    <m:r>
                                      <a:rPr lang="en-US" sz="2000">
                                        <a:latin typeface="Cambria Math" panose="02040503050406030204" pitchFamily="18" charset="0"/>
                                      </a:rPr>
                                      <m:t>2</m:t>
                                    </m:r>
                                  </m:den>
                                </m:f>
                              </m:e>
                            </m:func>
                          </m:e>
                        </m:d>
                      </m:e>
                      <m:sup>
                        <m:r>
                          <a:rPr lang="en-US" sz="2000">
                            <a:latin typeface="Cambria Math" panose="02040503050406030204" pitchFamily="18" charset="0"/>
                          </a:rPr>
                          <m:t>2</m:t>
                        </m:r>
                      </m:sup>
                    </m:sSup>
                    <m:r>
                      <a:rPr lang="en-US" sz="2000">
                        <a:latin typeface="Cambria Math" panose="02040503050406030204" pitchFamily="18" charset="0"/>
                      </a:rPr>
                      <m:t>&lt;</m:t>
                    </m:r>
                    <m:f>
                      <m:fPr>
                        <m:ctrlPr>
                          <a:rPr lang="en-US" sz="2000" i="1">
                            <a:latin typeface="Cambria Math" panose="02040503050406030204" pitchFamily="18" charset="0"/>
                          </a:rPr>
                        </m:ctrlPr>
                      </m:fPr>
                      <m:num>
                        <m:r>
                          <a:rPr lang="en-US" sz="2000">
                            <a:latin typeface="Cambria Math" panose="02040503050406030204" pitchFamily="18" charset="0"/>
                          </a:rPr>
                          <m:t>1</m:t>
                        </m:r>
                      </m:num>
                      <m:den>
                        <m:r>
                          <a:rPr lang="en-US" sz="2000">
                            <a:latin typeface="Cambria Math" panose="02040503050406030204" pitchFamily="18" charset="0"/>
                          </a:rPr>
                          <m:t>2</m:t>
                        </m:r>
                      </m:den>
                    </m:f>
                    <m:r>
                      <a:rPr lang="en-US" sz="2000" b="0" i="1" smtClean="0">
                        <a:latin typeface="Cambria Math" panose="02040503050406030204" pitchFamily="18" charset="0"/>
                      </a:rPr>
                      <m:t>.</m:t>
                    </m:r>
                  </m:oMath>
                </a14:m>
                <a:endParaRPr lang="en-US" dirty="0"/>
              </a:p>
            </p:txBody>
          </p:sp>
        </mc:Choice>
        <mc:Fallback xmlns="">
          <p:sp>
            <p:nvSpPr>
              <p:cNvPr id="8" name="Rectangle 7">
                <a:extLst>
                  <a:ext uri="{FF2B5EF4-FFF2-40B4-BE49-F238E27FC236}">
                    <a16:creationId xmlns:a16="http://schemas.microsoft.com/office/drawing/2014/main" id="{9601A833-09E2-41F1-9467-E22EA65798FD}"/>
                  </a:ext>
                </a:extLst>
              </p:cNvPr>
              <p:cNvSpPr>
                <a:spLocks noRot="1" noChangeAspect="1" noMove="1" noResize="1" noEditPoints="1" noAdjustHandles="1" noChangeArrowheads="1" noChangeShapeType="1" noTextEdit="1"/>
              </p:cNvSpPr>
              <p:nvPr/>
            </p:nvSpPr>
            <p:spPr>
              <a:xfrm>
                <a:off x="500010" y="4339699"/>
                <a:ext cx="5321713" cy="61375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8774F0B-25FF-436A-811A-D9714AE145CD}"/>
                  </a:ext>
                </a:extLst>
              </p:cNvPr>
              <p:cNvSpPr/>
              <p:nvPr/>
            </p:nvSpPr>
            <p:spPr>
              <a:xfrm>
                <a:off x="5879263" y="4507817"/>
                <a:ext cx="281365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This</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gives</m:t>
                      </m:r>
                      <m:r>
                        <a:rPr lang="en-US" sz="2000" b="0" i="0" smtClean="0">
                          <a:latin typeface="Cambria Math" panose="02040503050406030204" pitchFamily="18" charset="0"/>
                        </a:rPr>
                        <m:t> </m:t>
                      </m:r>
                      <m:r>
                        <a:rPr lang="en-US" sz="2000" b="0" i="1" smtClean="0">
                          <a:latin typeface="Cambria Math" panose="02040503050406030204" pitchFamily="18" charset="0"/>
                        </a:rPr>
                        <m:t>  </m:t>
                      </m:r>
                      <m:r>
                        <a:rPr lang="en-US" sz="2000" i="1">
                          <a:latin typeface="Cambria Math" panose="02040503050406030204" pitchFamily="18" charset="0"/>
                        </a:rPr>
                        <m:t>𝑘</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𝜑</m:t>
                          </m:r>
                          <m:r>
                            <a:rPr lang="en-US" sz="2000">
                              <a:latin typeface="Cambria Math" panose="02040503050406030204" pitchFamily="18" charset="0"/>
                            </a:rPr>
                            <m:t>&lt;1</m:t>
                          </m:r>
                        </m:e>
                      </m:func>
                      <m:r>
                        <a:rPr lang="en-US" sz="2000" b="0" i="1" smtClean="0">
                          <a:latin typeface="Cambria Math" panose="02040503050406030204" pitchFamily="18" charset="0"/>
                        </a:rPr>
                        <m:t>.</m:t>
                      </m:r>
                    </m:oMath>
                  </m:oMathPara>
                </a14:m>
                <a:endParaRPr lang="en-US" dirty="0"/>
              </a:p>
            </p:txBody>
          </p:sp>
        </mc:Choice>
        <mc:Fallback xmlns="">
          <p:sp>
            <p:nvSpPr>
              <p:cNvPr id="9" name="Rectangle 8">
                <a:extLst>
                  <a:ext uri="{FF2B5EF4-FFF2-40B4-BE49-F238E27FC236}">
                    <a16:creationId xmlns:a16="http://schemas.microsoft.com/office/drawing/2014/main" id="{F8774F0B-25FF-436A-811A-D9714AE145CD}"/>
                  </a:ext>
                </a:extLst>
              </p:cNvPr>
              <p:cNvSpPr>
                <a:spLocks noRot="1" noChangeAspect="1" noMove="1" noResize="1" noEditPoints="1" noAdjustHandles="1" noChangeArrowheads="1" noChangeShapeType="1" noTextEdit="1"/>
              </p:cNvSpPr>
              <p:nvPr/>
            </p:nvSpPr>
            <p:spPr>
              <a:xfrm>
                <a:off x="5879263" y="4507817"/>
                <a:ext cx="2813655" cy="400110"/>
              </a:xfrm>
              <a:prstGeom prst="rect">
                <a:avLst/>
              </a:prstGeom>
              <a:blipFill>
                <a:blip r:embed="rId7"/>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A55ED139-B70C-4491-9869-86DCEA3A9EE6}"/>
                  </a:ext>
                </a:extLst>
              </p:cNvPr>
              <p:cNvSpPr/>
              <p:nvPr/>
            </p:nvSpPr>
            <p:spPr>
              <a:xfrm>
                <a:off x="500010" y="5082940"/>
                <a:ext cx="6552884" cy="594330"/>
              </a:xfrm>
              <a:prstGeom prst="rect">
                <a:avLst/>
              </a:prstGeom>
            </p:spPr>
            <p:txBody>
              <a:bodyPr wrap="none">
                <a:spAutoFit/>
              </a:bodyPr>
              <a:lstStyle/>
              <a:p>
                <a:pPr marL="285750" indent="-285750">
                  <a:buFont typeface="Arial" panose="020B0604020202020204" pitchFamily="34" charset="0"/>
                  <a:buChar char="•"/>
                </a:pP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1</m:t>
                        </m:r>
                      </m:num>
                      <m:den>
                        <m:rad>
                          <m:radPr>
                            <m:degHide m:val="on"/>
                            <m:ctrlPr>
                              <a:rPr lang="en-US" sz="2000" i="1">
                                <a:latin typeface="Cambria Math" panose="02040503050406030204" pitchFamily="18" charset="0"/>
                              </a:rPr>
                            </m:ctrlPr>
                          </m:radPr>
                          <m:deg/>
                          <m:e>
                            <m:r>
                              <a:rPr lang="en-US" sz="2000">
                                <a:latin typeface="Cambria Math" panose="02040503050406030204" pitchFamily="18" charset="0"/>
                              </a:rPr>
                              <m:t>1−</m:t>
                            </m:r>
                            <m:sSup>
                              <m:sSupPr>
                                <m:ctrlPr>
                                  <a:rPr lang="en-US" sz="2000" i="1">
                                    <a:latin typeface="Cambria Math" panose="02040503050406030204" pitchFamily="18" charset="0"/>
                                  </a:rPr>
                                </m:ctrlPr>
                              </m:sSupPr>
                              <m:e>
                                <m:r>
                                  <a:rPr lang="en-US" sz="2000" i="1">
                                    <a:latin typeface="Cambria Math" panose="02040503050406030204" pitchFamily="18" charset="0"/>
                                  </a:rPr>
                                  <m:t>𝑘</m:t>
                                </m:r>
                              </m:e>
                              <m:sup>
                                <m:r>
                                  <a:rPr lang="en-US" sz="2000">
                                    <a:latin typeface="Cambria Math" panose="02040503050406030204" pitchFamily="18" charset="0"/>
                                  </a:rPr>
                                  <m:t>2</m:t>
                                </m:r>
                              </m:sup>
                            </m:sSup>
                            <m:sSup>
                              <m:sSupPr>
                                <m:ctrlPr>
                                  <a:rPr lang="en-US" sz="2000" i="1">
                                    <a:latin typeface="Cambria Math" panose="02040503050406030204" pitchFamily="18" charset="0"/>
                                  </a:rPr>
                                </m:ctrlPr>
                              </m:sSupPr>
                              <m:e>
                                <m:r>
                                  <a:rPr lang="en-US" sz="2000" i="1">
                                    <a:latin typeface="Cambria Math" panose="02040503050406030204" pitchFamily="18" charset="0"/>
                                  </a:rPr>
                                  <m:t>𝑠𝑖𝑛</m:t>
                                </m:r>
                              </m:e>
                              <m:sup>
                                <m:r>
                                  <a:rPr lang="en-US" sz="2000">
                                    <a:latin typeface="Cambria Math" panose="02040503050406030204" pitchFamily="18" charset="0"/>
                                  </a:rPr>
                                  <m:t>2</m:t>
                                </m:r>
                              </m:sup>
                            </m:sSup>
                            <m:r>
                              <a:rPr lang="en-US" sz="2000" i="1">
                                <a:latin typeface="Cambria Math" panose="02040503050406030204" pitchFamily="18" charset="0"/>
                              </a:rPr>
                              <m:t>𝜑</m:t>
                            </m:r>
                          </m:e>
                        </m:rad>
                      </m:den>
                    </m:f>
                  </m:oMath>
                </a14:m>
                <a:r>
                  <a:rPr lang="en-US" sz="2000" dirty="0">
                    <a:latin typeface="Times New Roman" panose="02020603050405020304" pitchFamily="18" charset="0"/>
                    <a:cs typeface="Times New Roman" panose="02020603050405020304" pitchFamily="18" charset="0"/>
                  </a:rPr>
                  <a:t>   can be binomial expanded and we end up with</a:t>
                </a:r>
              </a:p>
            </p:txBody>
          </p:sp>
        </mc:Choice>
        <mc:Fallback xmlns="">
          <p:sp>
            <p:nvSpPr>
              <p:cNvPr id="10" name="Rectangle 9">
                <a:extLst>
                  <a:ext uri="{FF2B5EF4-FFF2-40B4-BE49-F238E27FC236}">
                    <a16:creationId xmlns:a16="http://schemas.microsoft.com/office/drawing/2014/main" id="{A55ED139-B70C-4491-9869-86DCEA3A9EE6}"/>
                  </a:ext>
                </a:extLst>
              </p:cNvPr>
              <p:cNvSpPr>
                <a:spLocks noRot="1" noChangeAspect="1" noMove="1" noResize="1" noEditPoints="1" noAdjustHandles="1" noChangeArrowheads="1" noChangeShapeType="1" noTextEdit="1"/>
              </p:cNvSpPr>
              <p:nvPr/>
            </p:nvSpPr>
            <p:spPr>
              <a:xfrm>
                <a:off x="500010" y="5082940"/>
                <a:ext cx="6552884" cy="594330"/>
              </a:xfrm>
              <a:prstGeom prst="rect">
                <a:avLst/>
              </a:prstGeom>
              <a:blipFill>
                <a:blip r:embed="rId8"/>
                <a:stretch>
                  <a:fillRect l="-837" r="-186" b="-10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F4B9037D-844D-4211-A4C5-D3B48D221246}"/>
                  </a:ext>
                </a:extLst>
              </p:cNvPr>
              <p:cNvSpPr/>
              <p:nvPr/>
            </p:nvSpPr>
            <p:spPr>
              <a:xfrm>
                <a:off x="2684181" y="5660698"/>
                <a:ext cx="5960606" cy="910699"/>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𝛼</m:t>
                          </m:r>
                        </m:sub>
                      </m:sSub>
                      <m:r>
                        <a:rPr lang="en-US">
                          <a:latin typeface="Cambria Math" panose="02040503050406030204" pitchFamily="18" charset="0"/>
                        </a:rPr>
                        <m:t>=4</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𝑙</m:t>
                              </m:r>
                            </m:num>
                            <m:den>
                              <m:r>
                                <a:rPr lang="en-US" i="1">
                                  <a:latin typeface="Cambria Math" panose="02040503050406030204" pitchFamily="18" charset="0"/>
                                </a:rPr>
                                <m:t>𝑔</m:t>
                              </m:r>
                            </m:den>
                          </m:f>
                        </m:e>
                      </m:rad>
                      <m:f>
                        <m:fPr>
                          <m:ctrlPr>
                            <a:rPr lang="en-US" i="1">
                              <a:latin typeface="Cambria Math" panose="02040503050406030204" pitchFamily="18" charset="0"/>
                            </a:rPr>
                          </m:ctrlPr>
                        </m:fPr>
                        <m:num>
                          <m:r>
                            <a:rPr lang="en-US" i="1">
                              <a:latin typeface="Cambria Math" panose="02040503050406030204" pitchFamily="18" charset="0"/>
                            </a:rPr>
                            <m:t>𝜋</m:t>
                          </m:r>
                        </m:num>
                        <m:den>
                          <m:r>
                            <a:rPr lang="en-US">
                              <a:latin typeface="Cambria Math" panose="02040503050406030204" pitchFamily="18" charset="0"/>
                            </a:rPr>
                            <m:t>2</m:t>
                          </m:r>
                        </m:den>
                      </m:f>
                      <m:d>
                        <m:dPr>
                          <m:ctrlPr>
                            <a:rPr lang="en-US" i="1">
                              <a:latin typeface="Cambria Math" panose="02040503050406030204" pitchFamily="18" charset="0"/>
                            </a:rPr>
                          </m:ctrlPr>
                        </m:dPr>
                        <m:e>
                          <m:r>
                            <a:rPr lang="en-US">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den>
                                  </m:f>
                                </m:e>
                              </m:d>
                            </m:e>
                            <m:sup>
                              <m:r>
                                <a:rPr lang="en-US">
                                  <a:latin typeface="Cambria Math" panose="02040503050406030204" pitchFamily="18" charset="0"/>
                                </a:rPr>
                                <m:t>2</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𝑠𝑖𝑛</m:t>
                                  </m:r>
                                  <m:f>
                                    <m:fPr>
                                      <m:ctrlPr>
                                        <a:rPr lang="en-US" i="1">
                                          <a:latin typeface="Cambria Math" panose="02040503050406030204" pitchFamily="18" charset="0"/>
                                        </a:rPr>
                                      </m:ctrlPr>
                                    </m:fPr>
                                    <m:num>
                                      <m:r>
                                        <a:rPr lang="en-US" i="1">
                                          <a:latin typeface="Cambria Math" panose="02040503050406030204" pitchFamily="18" charset="0"/>
                                        </a:rPr>
                                        <m:t>𝛼</m:t>
                                      </m:r>
                                    </m:num>
                                    <m:den>
                                      <m:r>
                                        <a:rPr lang="en-US">
                                          <a:latin typeface="Cambria Math" panose="02040503050406030204" pitchFamily="18" charset="0"/>
                                        </a:rPr>
                                        <m:t>2</m:t>
                                      </m:r>
                                    </m:den>
                                  </m:f>
                                </m:e>
                              </m:d>
                            </m:e>
                            <m:sup>
                              <m:r>
                                <a:rPr lang="en-US">
                                  <a:latin typeface="Cambria Math" panose="02040503050406030204" pitchFamily="18" charset="0"/>
                                </a:rPr>
                                <m:t>2</m:t>
                              </m:r>
                            </m:sup>
                          </m:sSup>
                          <m:r>
                            <a:rPr lang="en-US">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3</m:t>
                                      </m:r>
                                    </m:num>
                                    <m:den>
                                      <m:r>
                                        <a:rPr lang="en-US">
                                          <a:latin typeface="Cambria Math" panose="02040503050406030204" pitchFamily="18" charset="0"/>
                                        </a:rPr>
                                        <m:t>4</m:t>
                                      </m:r>
                                    </m:den>
                                  </m:f>
                                </m:e>
                              </m:d>
                            </m:e>
                            <m:sup>
                              <m:r>
                                <a:rPr lang="en-US">
                                  <a:latin typeface="Cambria Math" panose="02040503050406030204" pitchFamily="18" charset="0"/>
                                </a:rPr>
                                <m:t>2</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𝑠𝑖𝑛</m:t>
                                  </m:r>
                                  <m:f>
                                    <m:fPr>
                                      <m:ctrlPr>
                                        <a:rPr lang="en-US" i="1">
                                          <a:latin typeface="Cambria Math" panose="02040503050406030204" pitchFamily="18" charset="0"/>
                                        </a:rPr>
                                      </m:ctrlPr>
                                    </m:fPr>
                                    <m:num>
                                      <m:r>
                                        <a:rPr lang="en-US" i="1">
                                          <a:latin typeface="Cambria Math" panose="02040503050406030204" pitchFamily="18" charset="0"/>
                                        </a:rPr>
                                        <m:t>𝛼</m:t>
                                      </m:r>
                                    </m:num>
                                    <m:den>
                                      <m:r>
                                        <a:rPr lang="en-US">
                                          <a:latin typeface="Cambria Math" panose="02040503050406030204" pitchFamily="18" charset="0"/>
                                        </a:rPr>
                                        <m:t>2</m:t>
                                      </m:r>
                                    </m:den>
                                  </m:f>
                                </m:e>
                              </m:d>
                            </m:e>
                            <m:sup>
                              <m:r>
                                <a:rPr lang="en-US">
                                  <a:latin typeface="Cambria Math" panose="02040503050406030204" pitchFamily="18" charset="0"/>
                                </a:rPr>
                                <m:t>4</m:t>
                              </m:r>
                            </m:sup>
                          </m:sSup>
                          <m:r>
                            <a:rPr lang="en-US">
                              <a:latin typeface="Cambria Math" panose="02040503050406030204" pitchFamily="18" charset="0"/>
                            </a:rPr>
                            <m:t>+⋯</m:t>
                          </m:r>
                        </m:e>
                      </m:d>
                    </m:oMath>
                  </m:oMathPara>
                </a14:m>
                <a:endParaRPr lang="en-US" dirty="0"/>
              </a:p>
            </p:txBody>
          </p:sp>
        </mc:Choice>
        <mc:Fallback xmlns="">
          <p:sp>
            <p:nvSpPr>
              <p:cNvPr id="11" name="Rectangle 10">
                <a:extLst>
                  <a:ext uri="{FF2B5EF4-FFF2-40B4-BE49-F238E27FC236}">
                    <a16:creationId xmlns:a16="http://schemas.microsoft.com/office/drawing/2014/main" id="{F4B9037D-844D-4211-A4C5-D3B48D221246}"/>
                  </a:ext>
                </a:extLst>
              </p:cNvPr>
              <p:cNvSpPr>
                <a:spLocks noRot="1" noChangeAspect="1" noMove="1" noResize="1" noEditPoints="1" noAdjustHandles="1" noChangeArrowheads="1" noChangeShapeType="1" noTextEdit="1"/>
              </p:cNvSpPr>
              <p:nvPr/>
            </p:nvSpPr>
            <p:spPr>
              <a:xfrm>
                <a:off x="2684181" y="5660698"/>
                <a:ext cx="5960606" cy="910699"/>
              </a:xfrm>
              <a:prstGeom prst="rect">
                <a:avLst/>
              </a:prstGeom>
              <a:blipFill>
                <a:blip r:embed="rId9"/>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A4CFB153-EE6F-49F9-8624-F4DB940D174E}"/>
              </a:ext>
            </a:extLst>
          </p:cNvPr>
          <p:cNvSpPr txBox="1"/>
          <p:nvPr/>
        </p:nvSpPr>
        <p:spPr>
          <a:xfrm>
            <a:off x="9719353" y="4707872"/>
            <a:ext cx="2472647" cy="1200329"/>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What if the small angle approximation is applied to this expression!</a:t>
            </a:r>
          </a:p>
        </p:txBody>
      </p:sp>
      <p:sp>
        <p:nvSpPr>
          <p:cNvPr id="13" name="Arrow: Right 12">
            <a:extLst>
              <a:ext uri="{FF2B5EF4-FFF2-40B4-BE49-F238E27FC236}">
                <a16:creationId xmlns:a16="http://schemas.microsoft.com/office/drawing/2014/main" id="{5468D40D-F20E-4528-B13F-DD8CA9DB0121}"/>
              </a:ext>
            </a:extLst>
          </p:cNvPr>
          <p:cNvSpPr/>
          <p:nvPr/>
        </p:nvSpPr>
        <p:spPr>
          <a:xfrm rot="8051807">
            <a:off x="8724813" y="5575220"/>
            <a:ext cx="914511" cy="4004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94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Example : Helmholtz Oscillator</a:t>
            </a:r>
          </a:p>
        </p:txBody>
      </p:sp>
      <p:sp>
        <p:nvSpPr>
          <p:cNvPr id="3" name="Content Placeholder 2"/>
          <p:cNvSpPr>
            <a:spLocks noGrp="1"/>
          </p:cNvSpPr>
          <p:nvPr>
            <p:ph idx="1"/>
          </p:nvPr>
        </p:nvSpPr>
        <p:spPr>
          <a:xfrm>
            <a:off x="5254748" y="1845734"/>
            <a:ext cx="5900932" cy="2561166"/>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Helmholtz resonator or Helmholtz oscillator is a container of gas (usually air) with an open hole (or neck or port).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vibrating part is a volume of air in and near the open hole because of the 'springiness' of the air inside.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9E491B-4D2D-4E4B-A4D7-B4759C622CF9}" type="slidenum">
              <a:rPr lang="en-US" smtClean="0"/>
              <a:t>5</a:t>
            </a:fld>
            <a:endParaRPr lang="en-US"/>
          </a:p>
        </p:txBody>
      </p:sp>
      <p:pic>
        <p:nvPicPr>
          <p:cNvPr id="5" name="Picture 4"/>
          <p:cNvPicPr>
            <a:picLocks noChangeAspect="1"/>
          </p:cNvPicPr>
          <p:nvPr/>
        </p:nvPicPr>
        <p:blipFill>
          <a:blip r:embed="rId3"/>
          <a:stretch>
            <a:fillRect/>
          </a:stretch>
        </p:blipFill>
        <p:spPr>
          <a:xfrm>
            <a:off x="585208" y="2120880"/>
            <a:ext cx="4669540" cy="3568720"/>
          </a:xfrm>
          <a:prstGeom prst="rect">
            <a:avLst/>
          </a:prstGeom>
        </p:spPr>
      </p:pic>
      <p:sp>
        <p:nvSpPr>
          <p:cNvPr id="6" name="Rectangle 5"/>
          <p:cNvSpPr/>
          <p:nvPr/>
        </p:nvSpPr>
        <p:spPr>
          <a:xfrm>
            <a:off x="0" y="5703788"/>
            <a:ext cx="4974823" cy="369332"/>
          </a:xfrm>
          <a:prstGeom prst="rect">
            <a:avLst/>
          </a:prstGeom>
        </p:spPr>
        <p:txBody>
          <a:bodyPr wrap="none">
            <a:spAutoFit/>
          </a:bodyPr>
          <a:lstStyle/>
          <a:p>
            <a:r>
              <a:rPr lang="en-US" dirty="0"/>
              <a:t>https://newt.phys.unsw.edu.au/jw/Helmholtz.html</a:t>
            </a:r>
          </a:p>
        </p:txBody>
      </p:sp>
      <p:pic>
        <p:nvPicPr>
          <p:cNvPr id="3074" name="Picture 2"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2548" y="4272329"/>
            <a:ext cx="6226830" cy="1616125"/>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201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Analysis the Helmholtz oscillator (1)</a:t>
            </a:r>
          </a:p>
        </p:txBody>
      </p:sp>
      <p:sp>
        <p:nvSpPr>
          <p:cNvPr id="3" name="Content Placeholder 2"/>
          <p:cNvSpPr>
            <a:spLocks noGrp="1"/>
          </p:cNvSpPr>
          <p:nvPr>
            <p:ph idx="1"/>
          </p:nvPr>
        </p:nvSpPr>
        <p:spPr>
          <a:xfrm>
            <a:off x="4521200" y="1845734"/>
            <a:ext cx="6634480"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displacement of air column is given as x.</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change of air volume is  </a:t>
            </a:r>
            <a:r>
              <a:rPr lang="en-US" sz="2400" dirty="0" err="1">
                <a:latin typeface="Times New Roman" panose="02020603050405020304" pitchFamily="18" charset="0"/>
                <a:cs typeface="Times New Roman" panose="02020603050405020304" pitchFamily="18" charset="0"/>
              </a:rPr>
              <a:t>Sx</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change of pressure is  p.</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creates an unbalanced force, </a:t>
            </a:r>
            <a:r>
              <a:rPr lang="en-US" sz="2400" dirty="0" err="1">
                <a:latin typeface="Times New Roman" panose="02020603050405020304" pitchFamily="18" charset="0"/>
                <a:cs typeface="Times New Roman" panose="02020603050405020304" pitchFamily="18" charset="0"/>
              </a:rPr>
              <a:t>pS</a:t>
            </a:r>
            <a:r>
              <a:rPr lang="en-US" sz="2400" dirty="0">
                <a:latin typeface="Times New Roman" panose="02020603050405020304" pitchFamily="18" charset="0"/>
                <a:cs typeface="Times New Roman" panose="02020603050405020304" pitchFamily="18" charset="0"/>
              </a:rPr>
              <a:t>, between the top and bottom of the neck.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Under the adiabatic process : PV</a:t>
            </a:r>
            <a:r>
              <a:rPr lang="en-US" sz="2400" baseline="30000" dirty="0">
                <a:latin typeface="Times New Roman" panose="02020603050405020304" pitchFamily="18" charset="0"/>
                <a:cs typeface="Times New Roman" panose="02020603050405020304" pitchFamily="18" charset="0"/>
                <a:sym typeface="Symbol" panose="05050102010706020507" pitchFamily="18" charset="2"/>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 constant.</a:t>
            </a:r>
          </a:p>
          <a:p>
            <a:pPr marL="0" indent="0">
              <a:buNone/>
            </a:pP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dirty="0" err="1">
                <a:latin typeface="Times New Roman" panose="02020603050405020304" pitchFamily="18" charset="0"/>
                <a:cs typeface="Times New Roman" panose="02020603050405020304" pitchFamily="18" charset="0"/>
                <a:sym typeface="Symbol" panose="05050102010706020507" pitchFamily="18" charset="2"/>
              </a:rPr>
              <a:t>dP</a:t>
            </a:r>
            <a:r>
              <a:rPr lang="en-US" sz="2400" dirty="0">
                <a:latin typeface="Times New Roman" panose="02020603050405020304" pitchFamily="18" charset="0"/>
                <a:cs typeface="Times New Roman" panose="02020603050405020304" pitchFamily="18" charset="0"/>
                <a:sym typeface="Symbol" panose="05050102010706020507" pitchFamily="18" charset="2"/>
              </a:rPr>
              <a:t>/P = -</a:t>
            </a:r>
            <a:r>
              <a:rPr lang="en-US" sz="2400" dirty="0" err="1">
                <a:latin typeface="Times New Roman" panose="02020603050405020304" pitchFamily="18" charset="0"/>
                <a:cs typeface="Times New Roman" panose="02020603050405020304" pitchFamily="18" charset="0"/>
                <a:sym typeface="Symbol" panose="05050102010706020507" pitchFamily="18" charset="2"/>
              </a:rPr>
              <a:t>dV</a:t>
            </a:r>
            <a:r>
              <a:rPr lang="en-US" sz="2400" dirty="0">
                <a:latin typeface="Times New Roman" panose="02020603050405020304" pitchFamily="18" charset="0"/>
                <a:cs typeface="Times New Roman" panose="02020603050405020304" pitchFamily="18" charset="0"/>
                <a:sym typeface="Symbol" panose="05050102010706020507" pitchFamily="18" charset="2"/>
              </a:rPr>
              <a:t>/V</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Therefore,  		    p/P</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A</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dirty="0" err="1">
                <a:latin typeface="Times New Roman" panose="02020603050405020304" pitchFamily="18" charset="0"/>
                <a:cs typeface="Times New Roman" panose="02020603050405020304" pitchFamily="18" charset="0"/>
                <a:sym typeface="Symbol" panose="05050102010706020507" pitchFamily="18" charset="2"/>
              </a:rPr>
              <a:t>Sx</a:t>
            </a:r>
            <a:r>
              <a:rPr lang="en-US" sz="2400" dirty="0">
                <a:latin typeface="Times New Roman" panose="02020603050405020304" pitchFamily="18" charset="0"/>
                <a:cs typeface="Times New Roman" panose="02020603050405020304" pitchFamily="18" charset="0"/>
                <a:sym typeface="Symbol" panose="05050102010706020507" pitchFamily="18" charset="2"/>
              </a:rPr>
              <a:t>/V</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9E491B-4D2D-4E4B-A4D7-B4759C622CF9}" type="slidenum">
              <a:rPr lang="en-US" smtClean="0"/>
              <a:t>6</a:t>
            </a:fld>
            <a:endParaRPr lang="en-US"/>
          </a:p>
        </p:txBody>
      </p:sp>
      <p:pic>
        <p:nvPicPr>
          <p:cNvPr id="4098"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75" y="1859280"/>
            <a:ext cx="3596640" cy="17983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4975" y="3657600"/>
            <a:ext cx="3810000" cy="304698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 = effective length of air in the neck </a:t>
            </a:r>
          </a:p>
          <a:p>
            <a:r>
              <a:rPr lang="en-US" sz="2400" dirty="0">
                <a:latin typeface="Times New Roman" panose="02020603050405020304" pitchFamily="18" charset="0"/>
                <a:cs typeface="Times New Roman" panose="02020603050405020304" pitchFamily="18" charset="0"/>
              </a:rPr>
              <a:t>S = cross sectional area</a:t>
            </a:r>
          </a:p>
          <a:p>
            <a:r>
              <a:rPr lang="en-US" sz="2400" dirty="0">
                <a:latin typeface="Times New Roman" panose="02020603050405020304" pitchFamily="18" charset="0"/>
                <a:cs typeface="Times New Roman" panose="02020603050405020304" pitchFamily="18" charset="0"/>
              </a:rPr>
              <a:t>V =initial air volume</a:t>
            </a:r>
          </a:p>
          <a:p>
            <a:r>
              <a:rPr lang="en-US" sz="2400" dirty="0">
                <a:latin typeface="Times New Roman" panose="02020603050405020304" pitchFamily="18" charset="0"/>
                <a:cs typeface="Times New Roman" panose="02020603050405020304" pitchFamily="18" charset="0"/>
              </a:rPr>
              <a:t>P</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 atmospheric pressure</a:t>
            </a:r>
          </a:p>
          <a:p>
            <a:r>
              <a:rPr lang="en-US" sz="2400" dirty="0">
                <a:latin typeface="Times New Roman" panose="02020603050405020304" pitchFamily="18" charset="0"/>
                <a:cs typeface="Times New Roman" panose="02020603050405020304" pitchFamily="18" charset="0"/>
                <a:sym typeface="Symbol" panose="05050102010706020507" pitchFamily="18" charset="2"/>
              </a:rPr>
              <a:t> = air density</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 = increasing pressure</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3459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Due to the pressure difference between the top and bottom of the neck, the motion of the air mass inside the neck  follows the Newton’s laws of motion.</a:t>
            </a:r>
          </a:p>
        </p:txBody>
      </p:sp>
      <p:sp>
        <p:nvSpPr>
          <p:cNvPr id="4" name="Slide Number Placeholder 3"/>
          <p:cNvSpPr>
            <a:spLocks noGrp="1"/>
          </p:cNvSpPr>
          <p:nvPr>
            <p:ph type="sldNum" sz="quarter" idx="12"/>
          </p:nvPr>
        </p:nvSpPr>
        <p:spPr/>
        <p:txBody>
          <a:bodyPr/>
          <a:lstStyle/>
          <a:p>
            <a:fld id="{479E491B-4D2D-4E4B-A4D7-B4759C622CF9}" type="slidenum">
              <a:rPr lang="en-US" smtClean="0"/>
              <a:t>7</a:t>
            </a:fld>
            <a:endParaRPr lang="en-US"/>
          </a:p>
        </p:txBody>
      </p:sp>
      <p:sp>
        <p:nvSpPr>
          <p:cNvPr id="5" name="Title 1"/>
          <p:cNvSpPr txBox="1">
            <a:spLocks/>
          </p:cNvSpPr>
          <p:nvPr/>
        </p:nvSpPr>
        <p:spPr>
          <a:xfrm>
            <a:off x="1249680" y="4390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Analysis the Helmholtz oscillator (2)</a:t>
            </a:r>
          </a:p>
        </p:txBody>
      </p:sp>
      <p:graphicFrame>
        <p:nvGraphicFramePr>
          <p:cNvPr id="6" name="Object 5"/>
          <p:cNvGraphicFramePr>
            <a:graphicFrameLocks noChangeAspect="1"/>
          </p:cNvGraphicFramePr>
          <p:nvPr>
            <p:extLst>
              <p:ext uri="{D42A27DB-BD31-4B8C-83A1-F6EECF244321}">
                <p14:modId xmlns:p14="http://schemas.microsoft.com/office/powerpoint/2010/main" val="83669669"/>
              </p:ext>
            </p:extLst>
          </p:nvPr>
        </p:nvGraphicFramePr>
        <p:xfrm>
          <a:off x="2038350" y="2771422"/>
          <a:ext cx="3005138" cy="2806700"/>
        </p:xfrm>
        <a:graphic>
          <a:graphicData uri="http://schemas.openxmlformats.org/presentationml/2006/ole">
            <mc:AlternateContent xmlns:mc="http://schemas.openxmlformats.org/markup-compatibility/2006">
              <mc:Choice xmlns:v="urn:schemas-microsoft-com:vml" Requires="v">
                <p:oleObj spid="_x0000_s5343" name="Equation" r:id="rId4" imgW="1168200" imgH="1091880" progId="Equation.DSMT4">
                  <p:embed/>
                </p:oleObj>
              </mc:Choice>
              <mc:Fallback>
                <p:oleObj name="Equation" r:id="rId4" imgW="1168200" imgH="1091880" progId="Equation.DSMT4">
                  <p:embed/>
                  <p:pic>
                    <p:nvPicPr>
                      <p:cNvPr id="0" name=""/>
                      <p:cNvPicPr/>
                      <p:nvPr/>
                    </p:nvPicPr>
                    <p:blipFill>
                      <a:blip r:embed="rId5"/>
                      <a:stretch>
                        <a:fillRect/>
                      </a:stretch>
                    </p:blipFill>
                    <p:spPr>
                      <a:xfrm>
                        <a:off x="2038350" y="2771422"/>
                        <a:ext cx="3005138" cy="2806700"/>
                      </a:xfrm>
                      <a:prstGeom prst="rect">
                        <a:avLst/>
                      </a:prstGeom>
                    </p:spPr>
                  </p:pic>
                </p:oleObj>
              </mc:Fallback>
            </mc:AlternateContent>
          </a:graphicData>
        </a:graphic>
      </p:graphicFrame>
      <p:sp>
        <p:nvSpPr>
          <p:cNvPr id="7" name="TextBox 6"/>
          <p:cNvSpPr txBox="1"/>
          <p:nvPr/>
        </p:nvSpPr>
        <p:spPr>
          <a:xfrm>
            <a:off x="5600700" y="3517900"/>
            <a:ext cx="2209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This leads to</a:t>
            </a:r>
          </a:p>
        </p:txBody>
      </p:sp>
      <p:graphicFrame>
        <p:nvGraphicFramePr>
          <p:cNvPr id="8" name="Object 7"/>
          <p:cNvGraphicFramePr>
            <a:graphicFrameLocks noChangeAspect="1"/>
          </p:cNvGraphicFramePr>
          <p:nvPr>
            <p:extLst>
              <p:ext uri="{D42A27DB-BD31-4B8C-83A1-F6EECF244321}">
                <p14:modId xmlns:p14="http://schemas.microsoft.com/office/powerpoint/2010/main" val="2149300961"/>
              </p:ext>
            </p:extLst>
          </p:nvPr>
        </p:nvGraphicFramePr>
        <p:xfrm>
          <a:off x="7810500" y="3316995"/>
          <a:ext cx="1866900" cy="1080838"/>
        </p:xfrm>
        <a:graphic>
          <a:graphicData uri="http://schemas.openxmlformats.org/presentationml/2006/ole">
            <mc:AlternateContent xmlns:mc="http://schemas.openxmlformats.org/markup-compatibility/2006">
              <mc:Choice xmlns:v="urn:schemas-microsoft-com:vml" Requires="v">
                <p:oleObj spid="_x0000_s5344" name="Equation" r:id="rId6" imgW="723600" imgH="419040" progId="Equation.DSMT4">
                  <p:embed/>
                </p:oleObj>
              </mc:Choice>
              <mc:Fallback>
                <p:oleObj name="Equation" r:id="rId6" imgW="723600" imgH="419040" progId="Equation.DSMT4">
                  <p:embed/>
                  <p:pic>
                    <p:nvPicPr>
                      <p:cNvPr id="0" name=""/>
                      <p:cNvPicPr/>
                      <p:nvPr/>
                    </p:nvPicPr>
                    <p:blipFill>
                      <a:blip r:embed="rId7"/>
                      <a:stretch>
                        <a:fillRect/>
                      </a:stretch>
                    </p:blipFill>
                    <p:spPr>
                      <a:xfrm>
                        <a:off x="7810500" y="3316995"/>
                        <a:ext cx="1866900" cy="1080838"/>
                      </a:xfrm>
                      <a:prstGeom prst="rect">
                        <a:avLst/>
                      </a:prstGeom>
                    </p:spPr>
                  </p:pic>
                </p:oleObj>
              </mc:Fallback>
            </mc:AlternateContent>
          </a:graphicData>
        </a:graphic>
      </p:graphicFrame>
      <p:sp>
        <p:nvSpPr>
          <p:cNvPr id="9" name="Rectangle 8"/>
          <p:cNvSpPr/>
          <p:nvPr/>
        </p:nvSpPr>
        <p:spPr>
          <a:xfrm>
            <a:off x="1689100" y="2628900"/>
            <a:ext cx="8420100" cy="32401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1104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Initial phase</a:t>
            </a:r>
          </a:p>
        </p:txBody>
      </p:sp>
      <p:sp>
        <p:nvSpPr>
          <p:cNvPr id="3" name="Content Placeholder 2"/>
          <p:cNvSpPr>
            <a:spLocks noGrp="1"/>
          </p:cNvSpPr>
          <p:nvPr>
            <p:ph idx="1"/>
          </p:nvPr>
        </p:nvSpPr>
        <p:spPr>
          <a:xfrm>
            <a:off x="1154083" y="2181725"/>
            <a:ext cx="10058400" cy="3965659"/>
          </a:xfrm>
        </p:spPr>
        <p:txBody>
          <a:bodyPr>
            <a:normAutofit/>
          </a:bodyPr>
          <a:lstStyle/>
          <a:p>
            <a:pPr>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Initial phase</a:t>
            </a:r>
            <a:r>
              <a:rPr lang="en-US" sz="2800" dirty="0">
                <a:latin typeface="Times New Roman" panose="02020603050405020304" pitchFamily="18" charset="0"/>
                <a:cs typeface="Times New Roman" panose="02020603050405020304" pitchFamily="18" charset="0"/>
              </a:rPr>
              <a:t> or </a:t>
            </a:r>
            <a:r>
              <a:rPr lang="en-US" sz="2800" b="1" dirty="0">
                <a:solidFill>
                  <a:schemeClr val="tx1"/>
                </a:solidFill>
                <a:latin typeface="Times New Roman" panose="02020603050405020304" pitchFamily="18" charset="0"/>
                <a:cs typeface="Times New Roman" panose="02020603050405020304" pitchFamily="18" charset="0"/>
              </a:rPr>
              <a:t>phase constant </a:t>
            </a:r>
            <a:r>
              <a:rPr lang="en-US" sz="2800" dirty="0">
                <a:latin typeface="Times New Roman" panose="02020603050405020304" pitchFamily="18" charset="0"/>
                <a:cs typeface="Times New Roman" panose="02020603050405020304" pitchFamily="18" charset="0"/>
              </a:rPr>
              <a:t>is the phase at t = 0.</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knowledge of the phase constant enables us to find out how far from the mean position the system was at time t = 0.</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sym typeface="Symbol" panose="05050102010706020507" pitchFamily="18" charset="2"/>
              </a:rPr>
              <a:t>The phase constant  are determined from the initial conditions.</a:t>
            </a:r>
          </a:p>
        </p:txBody>
      </p:sp>
      <p:sp>
        <p:nvSpPr>
          <p:cNvPr id="4" name="Slide Number Placeholder 3"/>
          <p:cNvSpPr>
            <a:spLocks noGrp="1"/>
          </p:cNvSpPr>
          <p:nvPr>
            <p:ph type="sldNum" sz="quarter" idx="12"/>
          </p:nvPr>
        </p:nvSpPr>
        <p:spPr/>
        <p:txBody>
          <a:bodyPr/>
          <a:lstStyle/>
          <a:p>
            <a:fld id="{479E491B-4D2D-4E4B-A4D7-B4759C622CF9}" type="slidenum">
              <a:rPr lang="en-US" smtClean="0"/>
              <a:t>8</a:t>
            </a:fld>
            <a:endParaRPr lang="en-US"/>
          </a:p>
        </p:txBody>
      </p:sp>
    </p:spTree>
    <p:extLst>
      <p:ext uri="{BB962C8B-B14F-4D97-AF65-F5344CB8AC3E}">
        <p14:creationId xmlns:p14="http://schemas.microsoft.com/office/powerpoint/2010/main" val="3212793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Velocity and Acceleration in SHM</a:t>
            </a:r>
          </a:p>
        </p:txBody>
      </p:sp>
      <p:sp>
        <p:nvSpPr>
          <p:cNvPr id="3" name="Content Placeholder 2"/>
          <p:cNvSpPr>
            <a:spLocks noGrp="1"/>
          </p:cNvSpPr>
          <p:nvPr>
            <p:ph idx="1"/>
          </p:nvPr>
        </p:nvSpPr>
        <p:spPr>
          <a:xfrm>
            <a:off x="7459560" y="2000250"/>
            <a:ext cx="4499077" cy="4023360"/>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Displacement lags velocity by </a:t>
            </a:r>
            <a:r>
              <a:rPr lang="en-US" sz="2800" dirty="0">
                <a:latin typeface="Times New Roman" panose="02020603050405020304" pitchFamily="18" charset="0"/>
                <a:cs typeface="Times New Roman" panose="02020603050405020304" pitchFamily="18" charset="0"/>
                <a:sym typeface="Symbol" panose="05050102010706020507" pitchFamily="18" charset="2"/>
              </a:rPr>
              <a:t>/2 rad and is  rad out of phase with the acceleration.</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sym typeface="Symbol" panose="05050102010706020507" pitchFamily="18" charset="2"/>
              </a:rPr>
              <a:t>The initial phase constant  taken as zero.</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sym typeface="Symbol" panose="05050102010706020507" pitchFamily="18" charset="2"/>
              </a:rPr>
              <a:t>a = amplitude</a:t>
            </a:r>
          </a:p>
          <a:p>
            <a:pPr marL="0" indent="0">
              <a:buNone/>
            </a:pPr>
            <a:r>
              <a:rPr lang="en-US" sz="2800" dirty="0">
                <a:latin typeface="Times New Roman" panose="02020603050405020304" pitchFamily="18" charset="0"/>
                <a:cs typeface="Times New Roman" panose="02020603050405020304" pitchFamily="18" charset="0"/>
                <a:sym typeface="Symbol" panose="05050102010706020507" pitchFamily="18" charset="2"/>
              </a:rPr>
              <a:t> a = velocity amplitude</a:t>
            </a:r>
          </a:p>
          <a:p>
            <a:pPr marL="0" indent="0">
              <a:buNone/>
            </a:pPr>
            <a:r>
              <a:rPr lang="en-US" sz="2800" dirty="0">
                <a:latin typeface="Times New Roman" panose="02020603050405020304" pitchFamily="18" charset="0"/>
                <a:cs typeface="Times New Roman" panose="02020603050405020304" pitchFamily="18" charset="0"/>
                <a:sym typeface="Symbol" panose="05050102010706020507" pitchFamily="18" charset="2"/>
              </a:rPr>
              <a:t> a</a:t>
            </a:r>
            <a:r>
              <a:rPr lang="en-US" sz="2800" baseline="30000" dirty="0">
                <a:latin typeface="Times New Roman" panose="02020603050405020304" pitchFamily="18" charset="0"/>
                <a:cs typeface="Times New Roman" panose="02020603050405020304" pitchFamily="18" charset="0"/>
                <a:sym typeface="Symbol" panose="05050102010706020507" pitchFamily="18" charset="2"/>
              </a:rPr>
              <a:t>2</a:t>
            </a:r>
            <a:r>
              <a:rPr lang="en-US" sz="2800" dirty="0">
                <a:latin typeface="Times New Roman" panose="02020603050405020304" pitchFamily="18" charset="0"/>
                <a:cs typeface="Times New Roman" panose="02020603050405020304" pitchFamily="18" charset="0"/>
                <a:sym typeface="Symbol" panose="05050102010706020507" pitchFamily="18" charset="2"/>
              </a:rPr>
              <a:t> = acceleration amplitude</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9E491B-4D2D-4E4B-A4D7-B4759C622CF9}" type="slidenum">
              <a:rPr lang="en-US" smtClean="0"/>
              <a:t>9</a:t>
            </a:fld>
            <a:endParaRPr lang="en-US"/>
          </a:p>
        </p:txBody>
      </p:sp>
      <p:pic>
        <p:nvPicPr>
          <p:cNvPr id="5" name="Picture 4"/>
          <p:cNvPicPr>
            <a:picLocks noChangeAspect="1"/>
          </p:cNvPicPr>
          <p:nvPr/>
        </p:nvPicPr>
        <p:blipFill>
          <a:blip r:embed="rId3"/>
          <a:stretch>
            <a:fillRect/>
          </a:stretch>
        </p:blipFill>
        <p:spPr>
          <a:xfrm>
            <a:off x="492223" y="1737360"/>
            <a:ext cx="6753373" cy="4549140"/>
          </a:xfrm>
          <a:prstGeom prst="rect">
            <a:avLst/>
          </a:prstGeom>
        </p:spPr>
      </p:pic>
    </p:spTree>
    <p:extLst>
      <p:ext uri="{BB962C8B-B14F-4D97-AF65-F5344CB8AC3E}">
        <p14:creationId xmlns:p14="http://schemas.microsoft.com/office/powerpoint/2010/main" val="11344635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2470</TotalTime>
  <Words>2501</Words>
  <Application>Microsoft Office PowerPoint</Application>
  <PresentationFormat>Widescreen</PresentationFormat>
  <Paragraphs>222</Paragraphs>
  <Slides>29</Slides>
  <Notes>14</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Calibri</vt:lpstr>
      <vt:lpstr>Calibri Light</vt:lpstr>
      <vt:lpstr>Cambria Math</vt:lpstr>
      <vt:lpstr>Times New Roman</vt:lpstr>
      <vt:lpstr>Retrospect</vt:lpstr>
      <vt:lpstr>Equation</vt:lpstr>
      <vt:lpstr>Simple Harmonic Motion : SHM</vt:lpstr>
      <vt:lpstr>A simple harmonic oscillator : simple pendulum</vt:lpstr>
      <vt:lpstr>A pendulum with a large oscillating angle</vt:lpstr>
      <vt:lpstr>Complete elliptic integral of the 1st kind</vt:lpstr>
      <vt:lpstr>Example : Helmholtz Oscillator</vt:lpstr>
      <vt:lpstr>Analysis the Helmholtz oscillator (1)</vt:lpstr>
      <vt:lpstr>PowerPoint Presentation</vt:lpstr>
      <vt:lpstr>Initial phase</vt:lpstr>
      <vt:lpstr>Velocity and Acceleration in SHM</vt:lpstr>
      <vt:lpstr>Energy of a Simple Harmonic Oscillator</vt:lpstr>
      <vt:lpstr>PowerPoint Presentation</vt:lpstr>
      <vt:lpstr>Example : Equation of motion by energy equation</vt:lpstr>
      <vt:lpstr>Superposition of Harmonic Oscillations</vt:lpstr>
      <vt:lpstr>Two Simple Harmonic Vibrations in One Dimension (1)</vt:lpstr>
      <vt:lpstr>PowerPoint Presentation</vt:lpstr>
      <vt:lpstr>PowerPoint Presentation</vt:lpstr>
      <vt:lpstr>Example</vt:lpstr>
      <vt:lpstr>PowerPoint Presentation</vt:lpstr>
      <vt:lpstr>PowerPoint Presentation</vt:lpstr>
      <vt:lpstr>Superposition of two simple harmonic displacements with slightly different frequencies</vt:lpstr>
      <vt:lpstr>Superposition of two perpendicular simple harmonic vibrations (1)</vt:lpstr>
      <vt:lpstr>PowerPoint Presentation</vt:lpstr>
      <vt:lpstr>PowerPoint Presentation</vt:lpstr>
      <vt:lpstr>Polarization states</vt:lpstr>
      <vt:lpstr>PowerPoint Presentation</vt:lpstr>
      <vt:lpstr>Lissajous figures</vt:lpstr>
      <vt:lpstr>Simple harmonic oscillations in an electrical system</vt:lpstr>
      <vt:lpstr>Comparison between the equations for mechanical and electrical oscillators</vt:lpstr>
      <vt:lpstr>Homework #1/2020</vt:lpstr>
    </vt:vector>
  </TitlesOfParts>
  <Company>Mahidol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Harmonic Motion</dc:title>
  <dc:creator>rachapak.chi@gmail.com</dc:creator>
  <cp:lastModifiedBy>rachapak.chi@gmail.com</cp:lastModifiedBy>
  <cp:revision>160</cp:revision>
  <dcterms:created xsi:type="dcterms:W3CDTF">2016-08-20T14:30:09Z</dcterms:created>
  <dcterms:modified xsi:type="dcterms:W3CDTF">2020-08-10T04:54:56Z</dcterms:modified>
</cp:coreProperties>
</file>